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45" r:id="rId2"/>
    <p:sldId id="446" r:id="rId3"/>
    <p:sldId id="467" r:id="rId4"/>
    <p:sldId id="448" r:id="rId5"/>
    <p:sldId id="337" r:id="rId6"/>
    <p:sldId id="377" r:id="rId7"/>
    <p:sldId id="301" r:id="rId8"/>
    <p:sldId id="390" r:id="rId9"/>
    <p:sldId id="447" r:id="rId10"/>
    <p:sldId id="451" r:id="rId11"/>
    <p:sldId id="453" r:id="rId12"/>
    <p:sldId id="452" r:id="rId13"/>
    <p:sldId id="456" r:id="rId14"/>
    <p:sldId id="458" r:id="rId15"/>
    <p:sldId id="454" r:id="rId16"/>
    <p:sldId id="455" r:id="rId17"/>
    <p:sldId id="457" r:id="rId18"/>
    <p:sldId id="460" r:id="rId19"/>
    <p:sldId id="464" r:id="rId20"/>
    <p:sldId id="459" r:id="rId21"/>
    <p:sldId id="465" r:id="rId22"/>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3" autoAdjust="0"/>
    <p:restoredTop sz="95221" autoAdjust="0"/>
  </p:normalViewPr>
  <p:slideViewPr>
    <p:cSldViewPr snapToGrid="0">
      <p:cViewPr varScale="1">
        <p:scale>
          <a:sx n="88" d="100"/>
          <a:sy n="88" d="100"/>
        </p:scale>
        <p:origin x="79" y="165"/>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204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5000" cy="356437"/>
          </a:xfrm>
          <a:prstGeom prst="rect">
            <a:avLst/>
          </a:prstGeom>
        </p:spPr>
        <p:txBody>
          <a:bodyPr vert="horz" lIns="95467" tIns="47733" rIns="95467" bIns="47733"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45" y="1"/>
            <a:ext cx="4435000" cy="356437"/>
          </a:xfrm>
          <a:prstGeom prst="rect">
            <a:avLst/>
          </a:prstGeom>
        </p:spPr>
        <p:txBody>
          <a:bodyPr vert="horz" lIns="95467" tIns="47733" rIns="95467" bIns="47733" rtlCol="0"/>
          <a:lstStyle>
            <a:lvl1pPr algn="r">
              <a:defRPr sz="1300"/>
            </a:lvl1pPr>
          </a:lstStyle>
          <a:p>
            <a:fld id="{0A85FEF3-8365-4B46-9258-13D071DCB803}" type="datetimeFigureOut">
              <a:rPr kumimoji="1" lang="ja-JP" altLang="en-US" smtClean="0"/>
              <a:t>2025/1/16</a:t>
            </a:fld>
            <a:endParaRPr kumimoji="1" lang="ja-JP" altLang="en-US"/>
          </a:p>
        </p:txBody>
      </p:sp>
      <p:sp>
        <p:nvSpPr>
          <p:cNvPr id="4" name="スライド イメージ プレースホルダー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95467" tIns="47733" rIns="95467" bIns="47733" rtlCol="0" anchor="ctr"/>
          <a:lstStyle/>
          <a:p>
            <a:endParaRPr lang="ja-JP" altLang="en-US"/>
          </a:p>
        </p:txBody>
      </p:sp>
      <p:sp>
        <p:nvSpPr>
          <p:cNvPr id="5" name="ノート プレースホルダー 4"/>
          <p:cNvSpPr>
            <a:spLocks noGrp="1"/>
          </p:cNvSpPr>
          <p:nvPr>
            <p:ph type="body" sz="quarter" idx="3"/>
          </p:nvPr>
        </p:nvSpPr>
        <p:spPr>
          <a:xfrm>
            <a:off x="1023462" y="3418834"/>
            <a:ext cx="8187690" cy="2797225"/>
          </a:xfrm>
          <a:prstGeom prst="rect">
            <a:avLst/>
          </a:prstGeom>
        </p:spPr>
        <p:txBody>
          <a:bodyPr vert="horz" lIns="95467" tIns="47733" rIns="95467" bIns="47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7630"/>
            <a:ext cx="4435000" cy="356436"/>
          </a:xfrm>
          <a:prstGeom prst="rect">
            <a:avLst/>
          </a:prstGeom>
        </p:spPr>
        <p:txBody>
          <a:bodyPr vert="horz" lIns="95467" tIns="47733" rIns="95467" bIns="477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5" y="6747630"/>
            <a:ext cx="4435000" cy="356436"/>
          </a:xfrm>
          <a:prstGeom prst="rect">
            <a:avLst/>
          </a:prstGeom>
        </p:spPr>
        <p:txBody>
          <a:bodyPr vert="horz" lIns="95467" tIns="47733" rIns="95467" bIns="47733" rtlCol="0" anchor="b"/>
          <a:lstStyle>
            <a:lvl1pPr algn="r">
              <a:defRPr sz="1300"/>
            </a:lvl1pPr>
          </a:lstStyle>
          <a:p>
            <a:fld id="{9E1F3553-23D4-4E0D-B0BE-98588A760BC9}" type="slidenum">
              <a:rPr kumimoji="1" lang="ja-JP" altLang="en-US" smtClean="0"/>
              <a:t>‹#›</a:t>
            </a:fld>
            <a:endParaRPr kumimoji="1" lang="ja-JP" altLang="en-US"/>
          </a:p>
        </p:txBody>
      </p:sp>
    </p:spTree>
    <p:extLst>
      <p:ext uri="{BB962C8B-B14F-4D97-AF65-F5344CB8AC3E}">
        <p14:creationId xmlns:p14="http://schemas.microsoft.com/office/powerpoint/2010/main" val="18674728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E1F3553-23D4-4E0D-B0BE-98588A760BC9}" type="slidenum">
              <a:rPr kumimoji="1" lang="ja-JP" altLang="en-US" smtClean="0"/>
              <a:t>5</a:t>
            </a:fld>
            <a:endParaRPr kumimoji="1" lang="ja-JP" altLang="en-US"/>
          </a:p>
        </p:txBody>
      </p:sp>
    </p:spTree>
    <p:extLst>
      <p:ext uri="{BB962C8B-B14F-4D97-AF65-F5344CB8AC3E}">
        <p14:creationId xmlns:p14="http://schemas.microsoft.com/office/powerpoint/2010/main" val="41039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E1F3553-23D4-4E0D-B0BE-98588A760BC9}" type="slidenum">
              <a:rPr kumimoji="1" lang="ja-JP" altLang="en-US" smtClean="0"/>
              <a:t>6</a:t>
            </a:fld>
            <a:endParaRPr kumimoji="1" lang="ja-JP" altLang="en-US"/>
          </a:p>
        </p:txBody>
      </p:sp>
    </p:spTree>
    <p:extLst>
      <p:ext uri="{BB962C8B-B14F-4D97-AF65-F5344CB8AC3E}">
        <p14:creationId xmlns:p14="http://schemas.microsoft.com/office/powerpoint/2010/main" val="395953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1F3553-23D4-4E0D-B0BE-98588A760BC9}" type="slidenum">
              <a:rPr kumimoji="1" lang="ja-JP" altLang="en-US" smtClean="0"/>
              <a:t>7</a:t>
            </a:fld>
            <a:endParaRPr kumimoji="1" lang="ja-JP" altLang="en-US"/>
          </a:p>
        </p:txBody>
      </p:sp>
    </p:spTree>
    <p:extLst>
      <p:ext uri="{BB962C8B-B14F-4D97-AF65-F5344CB8AC3E}">
        <p14:creationId xmlns:p14="http://schemas.microsoft.com/office/powerpoint/2010/main" val="173108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1F3553-23D4-4E0D-B0BE-98588A760BC9}" type="slidenum">
              <a:rPr kumimoji="1" lang="ja-JP" altLang="en-US" smtClean="0"/>
              <a:t>10</a:t>
            </a:fld>
            <a:endParaRPr kumimoji="1" lang="ja-JP" altLang="en-US"/>
          </a:p>
        </p:txBody>
      </p:sp>
    </p:spTree>
    <p:extLst>
      <p:ext uri="{BB962C8B-B14F-4D97-AF65-F5344CB8AC3E}">
        <p14:creationId xmlns:p14="http://schemas.microsoft.com/office/powerpoint/2010/main" val="123408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D6875-153B-F295-92C1-F9FD0FA9CB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5008D4-EDAD-15EB-BE89-688BAF7A07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8B80DB-0EFF-6B0E-D6A1-D14A7FEC3D0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0B5D38E-E31B-8119-9DD3-538CC0CB84B9}"/>
              </a:ext>
            </a:extLst>
          </p:cNvPr>
          <p:cNvSpPr>
            <a:spLocks noGrp="1"/>
          </p:cNvSpPr>
          <p:nvPr>
            <p:ph type="sldNum" sz="quarter" idx="5"/>
          </p:nvPr>
        </p:nvSpPr>
        <p:spPr/>
        <p:txBody>
          <a:bodyPr/>
          <a:lstStyle/>
          <a:p>
            <a:fld id="{9E1F3553-23D4-4E0D-B0BE-98588A760BC9}" type="slidenum">
              <a:rPr kumimoji="1" lang="ja-JP" altLang="en-US" smtClean="0"/>
              <a:t>18</a:t>
            </a:fld>
            <a:endParaRPr kumimoji="1" lang="ja-JP" altLang="en-US"/>
          </a:p>
        </p:txBody>
      </p:sp>
    </p:spTree>
    <p:extLst>
      <p:ext uri="{BB962C8B-B14F-4D97-AF65-F5344CB8AC3E}">
        <p14:creationId xmlns:p14="http://schemas.microsoft.com/office/powerpoint/2010/main" val="136155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EA248-553E-4A7D-88C5-9D0E95348F3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E8352C8-3180-BEBB-3300-4C6B8B595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ADDB3B4-A2BA-DEDF-420C-AB3CA4030CEB}"/>
              </a:ext>
            </a:extLst>
          </p:cNvPr>
          <p:cNvSpPr>
            <a:spLocks noGrp="1"/>
          </p:cNvSpPr>
          <p:nvPr>
            <p:ph type="dt" sz="half" idx="10"/>
          </p:nvPr>
        </p:nvSpPr>
        <p:spPr/>
        <p:txBody>
          <a:bodyPr/>
          <a:lstStyle/>
          <a:p>
            <a:fld id="{EAAA62E8-AA22-4995-AB46-47FB9028703B}" type="datetime1">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2385D6F5-7B67-957A-172F-439AEA10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3DEBAE-31CE-F038-7AA7-5C3DDBC5D626}"/>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223410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A540AA-C0AB-799D-7773-DBBBDAC8BD3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A99399-DC4F-DEC4-1D96-93203E63366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5F8B01-A6B7-73A8-6939-313CCC94312C}"/>
              </a:ext>
            </a:extLst>
          </p:cNvPr>
          <p:cNvSpPr>
            <a:spLocks noGrp="1"/>
          </p:cNvSpPr>
          <p:nvPr>
            <p:ph type="dt" sz="half" idx="10"/>
          </p:nvPr>
        </p:nvSpPr>
        <p:spPr/>
        <p:txBody>
          <a:bodyPr/>
          <a:lstStyle/>
          <a:p>
            <a:fld id="{E8D4234F-9E71-41CB-BE1D-72A3F78FBCF8}" type="datetime1">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F104106F-F845-FF67-1A18-CA01ECAFD4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62D1DF-2427-94B9-1EEB-4B5799D098B3}"/>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304096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ED75592-AD41-AD1B-3B61-39E86704A96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9F737F7-4A94-EA65-287E-866DBDF62D5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0E58C1-A6C5-0475-BEED-0FE45A7C4479}"/>
              </a:ext>
            </a:extLst>
          </p:cNvPr>
          <p:cNvSpPr>
            <a:spLocks noGrp="1"/>
          </p:cNvSpPr>
          <p:nvPr>
            <p:ph type="dt" sz="half" idx="10"/>
          </p:nvPr>
        </p:nvSpPr>
        <p:spPr/>
        <p:txBody>
          <a:bodyPr/>
          <a:lstStyle/>
          <a:p>
            <a:fld id="{ADB3EE6F-4F7F-4EC4-A0B0-6622578F9B39}" type="datetime1">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015C52B4-F12D-0611-0224-2B348B226A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08B7F7-5853-7BAA-606D-8B6E6C91ACFC}"/>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51505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89F199-F5CF-5BDF-D888-1508673734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2FA820-AA81-7D7C-EB52-B56AD48217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825A8F-A11E-E7F3-92CD-844CBFE5F098}"/>
              </a:ext>
            </a:extLst>
          </p:cNvPr>
          <p:cNvSpPr>
            <a:spLocks noGrp="1"/>
          </p:cNvSpPr>
          <p:nvPr>
            <p:ph type="dt" sz="half" idx="10"/>
          </p:nvPr>
        </p:nvSpPr>
        <p:spPr/>
        <p:txBody>
          <a:bodyPr/>
          <a:lstStyle/>
          <a:p>
            <a:fld id="{20663D37-EEA7-453C-AC20-82727720BB0A}" type="datetime1">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AB242DCC-AFAE-8651-3205-37F149303B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1178C5-5022-44ED-F2BD-7C4405269C22}"/>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205615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8CD72-AFFC-0445-F5D2-D07A4911726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DEF8F4-0627-48BB-C7E3-346D41DE3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9AB9C1-00FC-AB47-39B8-86AD3CDE6D15}"/>
              </a:ext>
            </a:extLst>
          </p:cNvPr>
          <p:cNvSpPr>
            <a:spLocks noGrp="1"/>
          </p:cNvSpPr>
          <p:nvPr>
            <p:ph type="dt" sz="half" idx="10"/>
          </p:nvPr>
        </p:nvSpPr>
        <p:spPr/>
        <p:txBody>
          <a:bodyPr/>
          <a:lstStyle/>
          <a:p>
            <a:fld id="{5EBB4FFD-D778-4450-8B37-6B3DC2227F32}" type="datetime1">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2AEB5902-B3BD-60C4-DDEE-3542666D6A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953A94-7B0A-57B6-D1CF-7C1A9A061F6C}"/>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246558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B4AFF7-BACE-A3B7-6EC1-4D245783B4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EC245C-871A-078F-DDFD-379229646D1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1374AA0-FE20-D1AD-AB12-5DB63C8B588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15F0451-2E77-103D-A7EE-D309BFD7C2C3}"/>
              </a:ext>
            </a:extLst>
          </p:cNvPr>
          <p:cNvSpPr>
            <a:spLocks noGrp="1"/>
          </p:cNvSpPr>
          <p:nvPr>
            <p:ph type="dt" sz="half" idx="10"/>
          </p:nvPr>
        </p:nvSpPr>
        <p:spPr/>
        <p:txBody>
          <a:bodyPr/>
          <a:lstStyle/>
          <a:p>
            <a:fld id="{C4B2417D-5354-406E-A4A3-76F5D52BD5CD}" type="datetime1">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97B0CE72-23CE-8216-BA65-21CB444E27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1941D8-76A2-6A6D-BBDD-A7DAA3BFDDD0}"/>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8679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53271-858D-9B84-6A63-95D4F465D8D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C236E6-A643-FAEE-D613-C83595A13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2B1647-2EF8-9E4A-B664-BF2E370DD0D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CB277B3-3C8E-C413-EA3A-1F5DEA3D6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52CF97-405F-D014-D341-07480ED92E6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5074552-E5E3-BA68-CA6D-784978A3DB69}"/>
              </a:ext>
            </a:extLst>
          </p:cNvPr>
          <p:cNvSpPr>
            <a:spLocks noGrp="1"/>
          </p:cNvSpPr>
          <p:nvPr>
            <p:ph type="dt" sz="half" idx="10"/>
          </p:nvPr>
        </p:nvSpPr>
        <p:spPr/>
        <p:txBody>
          <a:bodyPr/>
          <a:lstStyle/>
          <a:p>
            <a:fld id="{C2B7392D-9BD9-4D7E-A4DF-6D71A6820333}" type="datetime1">
              <a:rPr kumimoji="1" lang="ja-JP" altLang="en-US" smtClean="0"/>
              <a:t>2025/1/16</a:t>
            </a:fld>
            <a:endParaRPr kumimoji="1" lang="ja-JP" altLang="en-US"/>
          </a:p>
        </p:txBody>
      </p:sp>
      <p:sp>
        <p:nvSpPr>
          <p:cNvPr id="8" name="フッター プレースホルダー 7">
            <a:extLst>
              <a:ext uri="{FF2B5EF4-FFF2-40B4-BE49-F238E27FC236}">
                <a16:creationId xmlns:a16="http://schemas.microsoft.com/office/drawing/2014/main" id="{EF1899AD-9FFA-7E0F-E94A-155E4464291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2BF0AA4-F09F-408E-532F-2C8B379D9F0A}"/>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71652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DC4ED-FAC7-46D8-7AED-45926E2BDA8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FF2EB16-A994-C318-B136-D08BEA2E5737}"/>
              </a:ext>
            </a:extLst>
          </p:cNvPr>
          <p:cNvSpPr>
            <a:spLocks noGrp="1"/>
          </p:cNvSpPr>
          <p:nvPr>
            <p:ph type="dt" sz="half" idx="10"/>
          </p:nvPr>
        </p:nvSpPr>
        <p:spPr/>
        <p:txBody>
          <a:bodyPr/>
          <a:lstStyle/>
          <a:p>
            <a:fld id="{3E42BDB1-00BF-4236-8D6B-A856592D8220}" type="datetime1">
              <a:rPr kumimoji="1" lang="ja-JP" altLang="en-US" smtClean="0"/>
              <a:t>2025/1/16</a:t>
            </a:fld>
            <a:endParaRPr kumimoji="1" lang="ja-JP" altLang="en-US"/>
          </a:p>
        </p:txBody>
      </p:sp>
      <p:sp>
        <p:nvSpPr>
          <p:cNvPr id="4" name="フッター プレースホルダー 3">
            <a:extLst>
              <a:ext uri="{FF2B5EF4-FFF2-40B4-BE49-F238E27FC236}">
                <a16:creationId xmlns:a16="http://schemas.microsoft.com/office/drawing/2014/main" id="{C1202280-0907-A565-37D1-F5DBA29032D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72A90CD-6359-E90E-D7EC-021151A3BA9E}"/>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346405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3ED18E-D18D-10BD-030C-85B8947B546F}"/>
              </a:ext>
            </a:extLst>
          </p:cNvPr>
          <p:cNvSpPr>
            <a:spLocks noGrp="1"/>
          </p:cNvSpPr>
          <p:nvPr>
            <p:ph type="dt" sz="half" idx="10"/>
          </p:nvPr>
        </p:nvSpPr>
        <p:spPr/>
        <p:txBody>
          <a:bodyPr/>
          <a:lstStyle/>
          <a:p>
            <a:fld id="{D260A6B8-42E9-44E8-A01B-78A10F38A73B}" type="datetime1">
              <a:rPr kumimoji="1" lang="ja-JP" altLang="en-US" smtClean="0"/>
              <a:t>2025/1/16</a:t>
            </a:fld>
            <a:endParaRPr kumimoji="1" lang="ja-JP" altLang="en-US"/>
          </a:p>
        </p:txBody>
      </p:sp>
      <p:sp>
        <p:nvSpPr>
          <p:cNvPr id="3" name="フッター プレースホルダー 2">
            <a:extLst>
              <a:ext uri="{FF2B5EF4-FFF2-40B4-BE49-F238E27FC236}">
                <a16:creationId xmlns:a16="http://schemas.microsoft.com/office/drawing/2014/main" id="{0DC9B9AD-1BA2-1D4C-669A-56F00325C16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E01B8A4-826B-896A-7860-D5E7A1A17B6C}"/>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127981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FFBE3-9C6F-74EE-0AA9-FC47DFCFB6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D4E969-C771-41AE-A6DB-5BDE64F13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3C9A7E-4C6D-FAC6-36D7-0893706C6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6FD6E2-AFA9-5840-4F57-ECCF52D8795B}"/>
              </a:ext>
            </a:extLst>
          </p:cNvPr>
          <p:cNvSpPr>
            <a:spLocks noGrp="1"/>
          </p:cNvSpPr>
          <p:nvPr>
            <p:ph type="dt" sz="half" idx="10"/>
          </p:nvPr>
        </p:nvSpPr>
        <p:spPr/>
        <p:txBody>
          <a:bodyPr/>
          <a:lstStyle/>
          <a:p>
            <a:fld id="{4BD85C74-46FB-43F3-A562-449260FE1579}" type="datetime1">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B304A5ED-778E-183E-9B5A-91D83B439C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EE5CFF-A881-798F-81F0-2E4BF87681CC}"/>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321129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5D8AD-2E68-A551-E185-2E0D3CAADDA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F03C4F-4B4A-AF7B-CBED-EEB28843A3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3202C41-2C7A-66AC-B0B6-1E33E76FB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E22906-042B-1BA7-3E67-89A6BE5FE549}"/>
              </a:ext>
            </a:extLst>
          </p:cNvPr>
          <p:cNvSpPr>
            <a:spLocks noGrp="1"/>
          </p:cNvSpPr>
          <p:nvPr>
            <p:ph type="dt" sz="half" idx="10"/>
          </p:nvPr>
        </p:nvSpPr>
        <p:spPr/>
        <p:txBody>
          <a:bodyPr/>
          <a:lstStyle/>
          <a:p>
            <a:fld id="{5A990320-3818-4DB6-BE2C-80103ACA8313}" type="datetime1">
              <a:rPr kumimoji="1" lang="ja-JP" altLang="en-US" smtClean="0"/>
              <a:t>2025/1/16</a:t>
            </a:fld>
            <a:endParaRPr kumimoji="1" lang="ja-JP" altLang="en-US"/>
          </a:p>
        </p:txBody>
      </p:sp>
      <p:sp>
        <p:nvSpPr>
          <p:cNvPr id="6" name="フッター プレースホルダー 5">
            <a:extLst>
              <a:ext uri="{FF2B5EF4-FFF2-40B4-BE49-F238E27FC236}">
                <a16:creationId xmlns:a16="http://schemas.microsoft.com/office/drawing/2014/main" id="{5D7B6FAC-3E45-A4F2-8488-FF6F83711E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EAF3F6-73C4-FB6F-E770-4F00CA151427}"/>
              </a:ext>
            </a:extLst>
          </p:cNvPr>
          <p:cNvSpPr>
            <a:spLocks noGrp="1"/>
          </p:cNvSpPr>
          <p:nvPr>
            <p:ph type="sldNum" sz="quarter" idx="12"/>
          </p:nvPr>
        </p:nvSpPr>
        <p:spPr/>
        <p:txBody>
          <a:body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325479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4DE82C7-B380-6342-689B-CF2F1AA22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E0358-B01E-5BC7-9EA9-E5692A62A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D9B11E-75C5-F23F-281B-95B4201DE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5F4CC-086C-438F-8D9E-ECF02CE06570}" type="datetime1">
              <a:rPr kumimoji="1" lang="ja-JP" altLang="en-US" smtClean="0"/>
              <a:t>2025/1/16</a:t>
            </a:fld>
            <a:endParaRPr kumimoji="1" lang="ja-JP" altLang="en-US"/>
          </a:p>
        </p:txBody>
      </p:sp>
      <p:sp>
        <p:nvSpPr>
          <p:cNvPr id="5" name="フッター プレースホルダー 4">
            <a:extLst>
              <a:ext uri="{FF2B5EF4-FFF2-40B4-BE49-F238E27FC236}">
                <a16:creationId xmlns:a16="http://schemas.microsoft.com/office/drawing/2014/main" id="{4CEB6674-6937-4399-1F56-6F9E851C9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D625C1-8D82-B54C-39CB-E9889044C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1EF8E-F86E-4CFB-815D-48DEBFD082EC}" type="slidenum">
              <a:rPr kumimoji="1" lang="ja-JP" altLang="en-US" smtClean="0"/>
              <a:t>‹#›</a:t>
            </a:fld>
            <a:endParaRPr kumimoji="1" lang="ja-JP" altLang="en-US"/>
          </a:p>
        </p:txBody>
      </p:sp>
    </p:spTree>
    <p:extLst>
      <p:ext uri="{BB962C8B-B14F-4D97-AF65-F5344CB8AC3E}">
        <p14:creationId xmlns:p14="http://schemas.microsoft.com/office/powerpoint/2010/main" val="200180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aliconhiroshima.wixsite.com/websi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6EAC07E6-A4EE-442A-995C-AFDD124E8BDC}"/>
              </a:ext>
            </a:extLst>
          </p:cNvPr>
          <p:cNvPicPr>
            <a:picLocks noGrp="1" noChangeAspect="1"/>
          </p:cNvPicPr>
          <p:nvPr>
            <p:ph idx="1"/>
          </p:nvPr>
        </p:nvPicPr>
        <p:blipFill rotWithShape="1">
          <a:blip r:embed="rId2"/>
          <a:srcRect l="13259" t="27407" r="14416" b="8584"/>
          <a:stretch/>
        </p:blipFill>
        <p:spPr bwMode="auto">
          <a:xfrm>
            <a:off x="1829309" y="2093989"/>
            <a:ext cx="8702351" cy="333712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9AEF3C0-9D58-55A0-A0A8-DF231CF09BD6}"/>
              </a:ext>
            </a:extLst>
          </p:cNvPr>
          <p:cNvSpPr>
            <a:spLocks noGrp="1"/>
          </p:cNvSpPr>
          <p:nvPr>
            <p:ph type="title"/>
          </p:nvPr>
        </p:nvSpPr>
        <p:spPr>
          <a:xfrm>
            <a:off x="838200" y="774470"/>
            <a:ext cx="10515600" cy="1741148"/>
          </a:xfrm>
        </p:spPr>
        <p:txBody>
          <a:bodyPr>
            <a:normAutofit/>
          </a:bodyPr>
          <a:lstStyle/>
          <a:p>
            <a:pPr algn="ctr"/>
            <a:r>
              <a:rPr lang="en-US" altLang="ja-JP" sz="24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CC</a:t>
            </a:r>
            <a:r>
              <a:rPr lang="ja-JP" altLang="ja-JP"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広島納会＆忘年会　オフ・オンライン開催　</a:t>
            </a:r>
            <a:br>
              <a:rPr lang="en-US" altLang="ja-JP"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br>
            <a:r>
              <a:rPr lang="en-US" altLang="ja-JP" sz="2400" b="1" dirty="0">
                <a:latin typeface="游ゴシック" panose="020B0400000000000000" pitchFamily="50" charset="-128"/>
                <a:ea typeface="BIZ UDPゴシック" panose="020B0400000000000000" pitchFamily="50" charset="-128"/>
                <a:cs typeface="ＭＳ Ｐゴシック" panose="020B0600070205080204" pitchFamily="50" charset="-128"/>
              </a:rPr>
              <a:t>11</a:t>
            </a:r>
            <a:r>
              <a:rPr lang="en-US" altLang="ja-JP"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/24</a:t>
            </a:r>
            <a:r>
              <a:rPr lang="ja-JP" altLang="ja-JP"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（日）　</a:t>
            </a:r>
            <a:br>
              <a:rPr lang="ja-JP" altLang="ja-JP" sz="2400" dirty="0">
                <a:effectLst/>
                <a:latin typeface="游ゴシック" panose="020B0400000000000000" pitchFamily="50" charset="-128"/>
                <a:ea typeface="游ゴシック" panose="020B0400000000000000" pitchFamily="50" charset="-128"/>
                <a:cs typeface="ＭＳ Ｐゴシック" panose="020B0600070205080204" pitchFamily="50" charset="-128"/>
              </a:rPr>
            </a:br>
            <a:r>
              <a:rPr lang="ja-JP" altLang="ja-JP"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１０：００～１２：００　</a:t>
            </a:r>
            <a:br>
              <a:rPr lang="en-US" altLang="ja-JP"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br>
            <a:r>
              <a:rPr lang="ja-JP" altLang="ja-JP"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ひろぎんキャリア共創センター</a:t>
            </a:r>
            <a:endParaRPr kumimoji="1" lang="ja-JP" altLang="en-US" sz="2400" dirty="0"/>
          </a:p>
        </p:txBody>
      </p:sp>
      <p:sp>
        <p:nvSpPr>
          <p:cNvPr id="8" name="テキスト ボックス 7">
            <a:extLst>
              <a:ext uri="{FF2B5EF4-FFF2-40B4-BE49-F238E27FC236}">
                <a16:creationId xmlns:a16="http://schemas.microsoft.com/office/drawing/2014/main" id="{F0486136-6A1E-7DA1-AE5D-5D91E7EA45F7}"/>
              </a:ext>
            </a:extLst>
          </p:cNvPr>
          <p:cNvSpPr txBox="1"/>
          <p:nvPr/>
        </p:nvSpPr>
        <p:spPr>
          <a:xfrm>
            <a:off x="3265716" y="5376732"/>
            <a:ext cx="6096000" cy="307777"/>
          </a:xfrm>
          <a:prstGeom prst="rect">
            <a:avLst/>
          </a:prstGeom>
          <a:noFill/>
        </p:spPr>
        <p:txBody>
          <a:bodyPr wrap="square">
            <a:spAutoFit/>
          </a:bodyPr>
          <a:lstStyle/>
          <a:p>
            <a:pPr algn="l"/>
            <a:r>
              <a:rPr lang="ja-JP" altLang="ja-JP" sz="1400" b="1" u="sng"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当日は、入口受付で、平山さんを訪ねてとお伝えください。</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10" name="タイトル 1">
            <a:extLst>
              <a:ext uri="{FF2B5EF4-FFF2-40B4-BE49-F238E27FC236}">
                <a16:creationId xmlns:a16="http://schemas.microsoft.com/office/drawing/2014/main" id="{46FD26F3-B457-DC04-3693-709C4589827D}"/>
              </a:ext>
            </a:extLst>
          </p:cNvPr>
          <p:cNvSpPr txBox="1">
            <a:spLocks/>
          </p:cNvSpPr>
          <p:nvPr/>
        </p:nvSpPr>
        <p:spPr>
          <a:xfrm>
            <a:off x="380464" y="280585"/>
            <a:ext cx="11600042"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11" name="タイトル 1">
            <a:extLst>
              <a:ext uri="{FF2B5EF4-FFF2-40B4-BE49-F238E27FC236}">
                <a16:creationId xmlns:a16="http://schemas.microsoft.com/office/drawing/2014/main" id="{A5D43366-349F-EFCE-91B9-61028CE4D2A4}"/>
              </a:ext>
            </a:extLst>
          </p:cNvPr>
          <p:cNvSpPr txBox="1">
            <a:spLocks/>
          </p:cNvSpPr>
          <p:nvPr/>
        </p:nvSpPr>
        <p:spPr>
          <a:xfrm>
            <a:off x="224012" y="5924169"/>
            <a:ext cx="11756494"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5" name="スライド番号プレースホルダー 14">
            <a:extLst>
              <a:ext uri="{FF2B5EF4-FFF2-40B4-BE49-F238E27FC236}">
                <a16:creationId xmlns:a16="http://schemas.microsoft.com/office/drawing/2014/main" id="{E851E947-0438-68E0-F197-3C97C5F4BF55}"/>
              </a:ext>
            </a:extLst>
          </p:cNvPr>
          <p:cNvSpPr>
            <a:spLocks noGrp="1"/>
          </p:cNvSpPr>
          <p:nvPr>
            <p:ph type="sldNum" sz="quarter" idx="12"/>
          </p:nvPr>
        </p:nvSpPr>
        <p:spPr/>
        <p:txBody>
          <a:bodyPr/>
          <a:lstStyle/>
          <a:p>
            <a:fld id="{2691EF8E-F86E-4CFB-815D-48DEBFD082EC}" type="slidenum">
              <a:rPr kumimoji="1" lang="ja-JP" altLang="en-US" smtClean="0"/>
              <a:t>1</a:t>
            </a:fld>
            <a:endParaRPr kumimoji="1" lang="ja-JP" altLang="en-US"/>
          </a:p>
        </p:txBody>
      </p:sp>
    </p:spTree>
    <p:extLst>
      <p:ext uri="{BB962C8B-B14F-4D97-AF65-F5344CB8AC3E}">
        <p14:creationId xmlns:p14="http://schemas.microsoft.com/office/powerpoint/2010/main" val="227387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FA237B3-3FEB-6D12-B6F9-48B95B68B0AD}"/>
              </a:ext>
            </a:extLst>
          </p:cNvPr>
          <p:cNvSpPr txBox="1"/>
          <p:nvPr/>
        </p:nvSpPr>
        <p:spPr>
          <a:xfrm>
            <a:off x="2621011" y="804525"/>
            <a:ext cx="6701402" cy="769441"/>
          </a:xfrm>
          <a:prstGeom prst="rect">
            <a:avLst/>
          </a:prstGeom>
          <a:noFill/>
          <a:ln>
            <a:noFill/>
          </a:ln>
        </p:spPr>
        <p:txBody>
          <a:bodyPr wrap="square" rtlCol="0">
            <a:spAutoFit/>
          </a:bodyPr>
          <a:lstStyle/>
          <a:p>
            <a:pPr algn="ctr"/>
            <a:r>
              <a:rPr kumimoji="1" lang="en-US" altLang="ja-JP" sz="4400" dirty="0">
                <a:solidFill>
                  <a:srgbClr val="0070C0"/>
                </a:solidFill>
                <a:latin typeface="ＭＳ ゴシック" panose="020B0609070205080204" pitchFamily="49" charset="-128"/>
                <a:ea typeface="ＭＳ ゴシック" panose="020B0609070205080204" pitchFamily="49" charset="-128"/>
              </a:rPr>
              <a:t>2024</a:t>
            </a:r>
            <a:r>
              <a:rPr kumimoji="1" lang="ja-JP" altLang="en-US" sz="4400" dirty="0">
                <a:solidFill>
                  <a:srgbClr val="0070C0"/>
                </a:solidFill>
                <a:latin typeface="ＭＳ ゴシック" panose="020B0609070205080204" pitchFamily="49" charset="-128"/>
                <a:ea typeface="ＭＳ ゴシック" panose="020B0609070205080204" pitchFamily="49" charset="-128"/>
              </a:rPr>
              <a:t>年本日の登壇</a:t>
            </a:r>
          </a:p>
        </p:txBody>
      </p:sp>
      <p:sp>
        <p:nvSpPr>
          <p:cNvPr id="5" name="タイトル 1">
            <a:extLst>
              <a:ext uri="{FF2B5EF4-FFF2-40B4-BE49-F238E27FC236}">
                <a16:creationId xmlns:a16="http://schemas.microsoft.com/office/drawing/2014/main" id="{16C42310-905F-C4B9-3FC8-67ED4E71C0AA}"/>
              </a:ext>
            </a:extLst>
          </p:cNvPr>
          <p:cNvSpPr txBox="1">
            <a:spLocks/>
          </p:cNvSpPr>
          <p:nvPr/>
        </p:nvSpPr>
        <p:spPr>
          <a:xfrm>
            <a:off x="442668" y="248694"/>
            <a:ext cx="11306664"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7" name="テキスト ボックス 6">
            <a:extLst>
              <a:ext uri="{FF2B5EF4-FFF2-40B4-BE49-F238E27FC236}">
                <a16:creationId xmlns:a16="http://schemas.microsoft.com/office/drawing/2014/main" id="{E29705EF-0108-9E08-15E7-EE388BEC8BEE}"/>
              </a:ext>
            </a:extLst>
          </p:cNvPr>
          <p:cNvSpPr txBox="1"/>
          <p:nvPr/>
        </p:nvSpPr>
        <p:spPr>
          <a:xfrm>
            <a:off x="442668" y="1599921"/>
            <a:ext cx="11306664" cy="1323439"/>
          </a:xfrm>
          <a:prstGeom prst="rect">
            <a:avLst/>
          </a:prstGeom>
          <a:solidFill>
            <a:schemeClr val="accent6">
              <a:lumMod val="20000"/>
              <a:lumOff val="80000"/>
            </a:schemeClr>
          </a:solidFill>
          <a:ln>
            <a:solidFill>
              <a:schemeClr val="accent1"/>
            </a:solidFill>
          </a:ln>
        </p:spPr>
        <p:txBody>
          <a:bodyPr wrap="square">
            <a:spAutoFit/>
          </a:bodyPr>
          <a:lstStyle/>
          <a:p>
            <a:pPr algn="ctr" fontAlgn="ctr"/>
            <a:r>
              <a:rPr lang="ja-JP" altLang="en-US" sz="1600" b="1" u="none" strike="noStrike" dirty="0">
                <a:effectLst/>
                <a:highlight>
                  <a:srgbClr val="FFFF00"/>
                </a:highlight>
                <a:latin typeface="BIZ UDPゴシック" panose="020B0400000000000000" pitchFamily="50" charset="-128"/>
                <a:ea typeface="BIZ UDPゴシック" panose="020B0400000000000000" pitchFamily="50" charset="-128"/>
              </a:rPr>
              <a:t>本日の登壇。リレー形式で</a:t>
            </a:r>
            <a:r>
              <a:rPr lang="en-US" altLang="ja-JP" sz="1600" b="1" u="none" strike="noStrike" dirty="0">
                <a:effectLst/>
                <a:highlight>
                  <a:srgbClr val="FFFF00"/>
                </a:highlight>
                <a:latin typeface="BIZ UDPゴシック" panose="020B0400000000000000" pitchFamily="50" charset="-128"/>
                <a:ea typeface="BIZ UDPゴシック" panose="020B0400000000000000" pitchFamily="50" charset="-128"/>
              </a:rPr>
              <a:t>30</a:t>
            </a:r>
            <a:r>
              <a:rPr lang="ja-JP" altLang="en-US" sz="1600" b="1" u="none" strike="noStrike" dirty="0">
                <a:effectLst/>
                <a:highlight>
                  <a:srgbClr val="FFFF00"/>
                </a:highlight>
                <a:latin typeface="BIZ UDPゴシック" panose="020B0400000000000000" pitchFamily="50" charset="-128"/>
                <a:ea typeface="BIZ UDPゴシック" panose="020B0400000000000000" pitchFamily="50" charset="-128"/>
              </a:rPr>
              <a:t>分間お話しいただく企画です。</a:t>
            </a:r>
            <a:endParaRPr lang="en-US" altLang="ja-JP" sz="1600" b="1" u="none" strike="noStrike" dirty="0">
              <a:effectLst/>
              <a:highlight>
                <a:srgbClr val="FFFF00"/>
              </a:highlight>
              <a:latin typeface="BIZ UDPゴシック" panose="020B0400000000000000" pitchFamily="50" charset="-128"/>
              <a:ea typeface="BIZ UDPゴシック" panose="020B0400000000000000" pitchFamily="50" charset="-128"/>
            </a:endParaRPr>
          </a:p>
          <a:p>
            <a:pPr fontAlgn="ctr"/>
            <a:r>
              <a:rPr lang="en-US" altLang="ja-JP" sz="1600" b="1" i="0" dirty="0">
                <a:solidFill>
                  <a:srgbClr val="000000"/>
                </a:solidFill>
                <a:latin typeface="BIZ UDPゴシック" panose="020B0400000000000000" pitchFamily="50" charset="-128"/>
                <a:ea typeface="BIZ UDPゴシック" panose="020B0400000000000000" pitchFamily="50" charset="-128"/>
              </a:rPr>
              <a:t>CC</a:t>
            </a:r>
            <a:r>
              <a:rPr lang="ja-JP" altLang="en-US" sz="1600" b="1" i="0" dirty="0">
                <a:solidFill>
                  <a:srgbClr val="000000"/>
                </a:solidFill>
                <a:latin typeface="BIZ UDPゴシック" panose="020B0400000000000000" pitchFamily="50" charset="-128"/>
                <a:ea typeface="BIZ UDPゴシック" panose="020B0400000000000000" pitchFamily="50" charset="-128"/>
              </a:rPr>
              <a:t>広島のメンバーは様々な職歴で多様なバックボーンをもったメンバー達が集まっています。せっかくなので、その経験や知見、スキルを</a:t>
            </a:r>
            <a:r>
              <a:rPr lang="en-US" altLang="ja-JP" sz="1600" b="1" i="0" dirty="0">
                <a:solidFill>
                  <a:srgbClr val="000000"/>
                </a:solidFill>
                <a:latin typeface="BIZ UDPゴシック" panose="020B0400000000000000" pitchFamily="50" charset="-128"/>
                <a:ea typeface="BIZ UDPゴシック" panose="020B0400000000000000" pitchFamily="50" charset="-128"/>
              </a:rPr>
              <a:t>CC</a:t>
            </a:r>
            <a:r>
              <a:rPr lang="ja-JP" altLang="en-US" sz="1600" b="1" i="0" dirty="0">
                <a:solidFill>
                  <a:srgbClr val="000000"/>
                </a:solidFill>
                <a:latin typeface="BIZ UDPゴシック" panose="020B0400000000000000" pitchFamily="50" charset="-128"/>
                <a:ea typeface="BIZ UDPゴシック" panose="020B0400000000000000" pitchFamily="50" charset="-128"/>
              </a:rPr>
              <a:t>広島メンバーで共有しませんか？そこでメンバーの職務経験を語っていただく機会を企画しました。</a:t>
            </a:r>
            <a:endParaRPr lang="en-US" altLang="ja-JP" sz="1600" b="1" u="none" strike="noStrike" dirty="0">
              <a:effectLst/>
              <a:highlight>
                <a:srgbClr val="FFFF00"/>
              </a:highlight>
              <a:latin typeface="BIZ UDPゴシック" panose="020B0400000000000000" pitchFamily="50" charset="-128"/>
              <a:ea typeface="BIZ UDPゴシック" panose="020B0400000000000000" pitchFamily="50" charset="-128"/>
            </a:endParaRPr>
          </a:p>
          <a:p>
            <a:pPr fontAlgn="ctr"/>
            <a:r>
              <a:rPr lang="ja-JP" altLang="en-US" sz="1600" b="1" u="none" strike="noStrike" dirty="0">
                <a:effectLst/>
                <a:latin typeface="BIZ UDPゴシック" panose="020B0400000000000000" pitchFamily="50" charset="-128"/>
                <a:ea typeface="BIZ UDPゴシック" panose="020B0400000000000000" pitchFamily="50" charset="-128"/>
              </a:rPr>
              <a:t>安心安全のキャリコン仲間同士で登壇を経験してみましょう！自身のキャリコンに対する振り返りにもなります。緊張されると思いますが、貴重な経験となります。うまくしゃべれなくても大丈夫。視聴者は</a:t>
            </a:r>
            <a:r>
              <a:rPr lang="en-US" altLang="ja-JP" sz="1600" b="1" u="none" strike="noStrike" dirty="0">
                <a:effectLst/>
                <a:latin typeface="BIZ UDPゴシック" panose="020B0400000000000000" pitchFamily="50" charset="-128"/>
                <a:ea typeface="BIZ UDPゴシック" panose="020B0400000000000000" pitchFamily="50" charset="-128"/>
              </a:rPr>
              <a:t>CC</a:t>
            </a:r>
            <a:r>
              <a:rPr lang="ja-JP" altLang="en-US" sz="1600" b="1" u="none" strike="noStrike" dirty="0">
                <a:effectLst/>
                <a:latin typeface="BIZ UDPゴシック" panose="020B0400000000000000" pitchFamily="50" charset="-128"/>
                <a:ea typeface="BIZ UDPゴシック" panose="020B0400000000000000" pitchFamily="50" charset="-128"/>
              </a:rPr>
              <a:t>広島メンバーですから。テーマは自由です。</a:t>
            </a:r>
            <a:endPar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584F48F-9C99-E647-867E-BEE03AA7E454}"/>
              </a:ext>
            </a:extLst>
          </p:cNvPr>
          <p:cNvSpPr txBox="1"/>
          <p:nvPr/>
        </p:nvSpPr>
        <p:spPr>
          <a:xfrm rot="20851460">
            <a:off x="535320" y="958564"/>
            <a:ext cx="2189748" cy="523220"/>
          </a:xfrm>
          <a:prstGeom prst="rect">
            <a:avLst/>
          </a:prstGeom>
          <a:solidFill>
            <a:srgbClr val="0070C0"/>
          </a:solidFill>
        </p:spPr>
        <p:txBody>
          <a:bodyPr wrap="square" rtlCol="0">
            <a:spAutoFit/>
          </a:bodyPr>
          <a:lstStyle/>
          <a:p>
            <a:pPr algn="ctr"/>
            <a:r>
              <a:rPr kumimoji="1" lang="ja-JP" altLang="en-US" sz="2800" b="1" dirty="0">
                <a:solidFill>
                  <a:schemeClr val="bg1"/>
                </a:solidFill>
              </a:rPr>
              <a:t>活動紹介</a:t>
            </a:r>
          </a:p>
        </p:txBody>
      </p:sp>
      <p:sp>
        <p:nvSpPr>
          <p:cNvPr id="13" name="テキスト ボックス 12">
            <a:extLst>
              <a:ext uri="{FF2B5EF4-FFF2-40B4-BE49-F238E27FC236}">
                <a16:creationId xmlns:a16="http://schemas.microsoft.com/office/drawing/2014/main" id="{4C5A7A10-B9AD-BF53-263D-2C2C953D129A}"/>
              </a:ext>
            </a:extLst>
          </p:cNvPr>
          <p:cNvSpPr txBox="1"/>
          <p:nvPr/>
        </p:nvSpPr>
        <p:spPr>
          <a:xfrm>
            <a:off x="442667" y="3015377"/>
            <a:ext cx="11306664" cy="2677656"/>
          </a:xfrm>
          <a:prstGeom prst="rect">
            <a:avLst/>
          </a:prstGeom>
          <a:noFill/>
          <a:ln>
            <a:solidFill>
              <a:schemeClr val="accent1"/>
            </a:solidFill>
          </a:ln>
        </p:spPr>
        <p:txBody>
          <a:bodyPr wrap="square" rtlCol="0">
            <a:spAutoFit/>
          </a:bodyPr>
          <a:lstStyle/>
          <a:p>
            <a:r>
              <a:rPr lang="ja-JP" altLang="en-US" sz="2400" b="1" dirty="0">
                <a:solidFill>
                  <a:schemeClr val="accent5">
                    <a:lumMod val="75000"/>
                  </a:schemeClr>
                </a:solidFill>
                <a:latin typeface="BIZ UDPゴシック" panose="020B0400000000000000" pitchFamily="50" charset="-128"/>
                <a:ea typeface="BIZ UDPゴシック" panose="020B0400000000000000" pitchFamily="50" charset="-128"/>
              </a:rPr>
              <a:t>今期</a:t>
            </a:r>
            <a:r>
              <a:rPr kumimoji="1" lang="ja-JP" altLang="en-US" sz="2400" b="1" dirty="0">
                <a:solidFill>
                  <a:schemeClr val="accent5">
                    <a:lumMod val="75000"/>
                  </a:schemeClr>
                </a:solidFill>
                <a:latin typeface="BIZ UDPゴシック" panose="020B0400000000000000" pitchFamily="50" charset="-128"/>
                <a:ea typeface="BIZ UDPゴシック" panose="020B0400000000000000" pitchFamily="50" charset="-128"/>
              </a:rPr>
              <a:t>の登壇者</a:t>
            </a:r>
            <a:endParaRPr kumimoji="1" lang="en-US" altLang="ja-JP" sz="2400" b="1"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3</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月</a:t>
            </a:r>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17</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日　筑紫さん</a:t>
            </a:r>
            <a:endPar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4</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月</a:t>
            </a:r>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21</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日　仁木さん　村中さん</a:t>
            </a:r>
            <a:endPar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4</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月</a:t>
            </a:r>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27</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日　浅井さん</a:t>
            </a:r>
            <a:endPar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5</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月</a:t>
            </a:r>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19</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日　胡子さん　</a:t>
            </a:r>
            <a:endPar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endParaRPr>
          </a:p>
          <a:p>
            <a:endPar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今期は</a:t>
            </a:r>
            <a:r>
              <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rPr>
              <a:t>5</a:t>
            </a:r>
            <a:r>
              <a:rPr lang="ja-JP" altLang="en-US" b="1" dirty="0">
                <a:solidFill>
                  <a:schemeClr val="accent5">
                    <a:lumMod val="75000"/>
                  </a:schemeClr>
                </a:solidFill>
                <a:latin typeface="BIZ UDPゴシック" panose="020B0400000000000000" pitchFamily="50" charset="-128"/>
                <a:ea typeface="BIZ UDPゴシック" panose="020B0400000000000000" pitchFamily="50" charset="-128"/>
              </a:rPr>
              <a:t>名の方に登壇いただきました。有難うございました。</a:t>
            </a:r>
            <a:endPar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endParaRPr>
          </a:p>
          <a:p>
            <a:endParaRPr lang="en-US" altLang="ja-JP" b="1" dirty="0">
              <a:solidFill>
                <a:schemeClr val="accent5">
                  <a:lumMod val="75000"/>
                </a:schemeClr>
              </a:solidFill>
              <a:latin typeface="BIZ UDPゴシック" panose="020B0400000000000000" pitchFamily="50" charset="-128"/>
              <a:ea typeface="BIZ UDPゴシック" panose="020B0400000000000000" pitchFamily="50" charset="-128"/>
            </a:endParaRPr>
          </a:p>
          <a:p>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村中さん、仁木さん、浅井</a:t>
            </a:r>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さん</a:t>
            </a:r>
            <a:endParaRPr kumimoji="1" lang="ja-JP" altLang="en-US" b="1" dirty="0">
              <a:solidFill>
                <a:schemeClr val="accent5">
                  <a:lumMod val="75000"/>
                </a:schemeClr>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CAB2123A-3D76-4E65-9492-66BD8B0B9F7F}"/>
              </a:ext>
            </a:extLst>
          </p:cNvPr>
          <p:cNvSpPr txBox="1">
            <a:spLocks/>
          </p:cNvSpPr>
          <p:nvPr/>
        </p:nvSpPr>
        <p:spPr>
          <a:xfrm>
            <a:off x="404834" y="5849062"/>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6" name="テキスト ボックス 15">
            <a:extLst>
              <a:ext uri="{FF2B5EF4-FFF2-40B4-BE49-F238E27FC236}">
                <a16:creationId xmlns:a16="http://schemas.microsoft.com/office/drawing/2014/main" id="{A4A13171-E9FF-BD3D-FC35-930C5071E9D5}"/>
              </a:ext>
            </a:extLst>
          </p:cNvPr>
          <p:cNvSpPr txBox="1"/>
          <p:nvPr/>
        </p:nvSpPr>
        <p:spPr>
          <a:xfrm rot="402286">
            <a:off x="6351038" y="3884069"/>
            <a:ext cx="6096000" cy="646331"/>
          </a:xfrm>
          <a:prstGeom prst="rect">
            <a:avLst/>
          </a:prstGeom>
          <a:noFill/>
        </p:spPr>
        <p:txBody>
          <a:bodyPr wrap="square">
            <a:spAutoFit/>
          </a:bodyPr>
          <a:lstStyle/>
          <a:p>
            <a:pPr algn="ctr"/>
            <a:r>
              <a:rPr lang="ja-JP" altLang="en-US" b="1" u="sng" dirty="0">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セルフキャリアデザイン協会さんの</a:t>
            </a:r>
            <a:endParaRPr lang="en-US" altLang="ja-JP" b="1" u="sng" dirty="0">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b="1" u="sng" dirty="0">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キャリコンリレートークにも多数参加</a:t>
            </a:r>
            <a:r>
              <a:rPr lang="ja-JP" altLang="en-US" sz="1800" b="1" u="sng"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　</a:t>
            </a:r>
            <a:endParaRPr lang="en-US" altLang="ja-JP" sz="1800" b="1" u="sng"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スライド番号プレースホルダー 17">
            <a:extLst>
              <a:ext uri="{FF2B5EF4-FFF2-40B4-BE49-F238E27FC236}">
                <a16:creationId xmlns:a16="http://schemas.microsoft.com/office/drawing/2014/main" id="{5EB350E7-BB58-ED02-7756-63E7868FBD75}"/>
              </a:ext>
            </a:extLst>
          </p:cNvPr>
          <p:cNvSpPr>
            <a:spLocks noGrp="1"/>
          </p:cNvSpPr>
          <p:nvPr>
            <p:ph type="sldNum" sz="quarter" idx="12"/>
          </p:nvPr>
        </p:nvSpPr>
        <p:spPr/>
        <p:txBody>
          <a:bodyPr/>
          <a:lstStyle/>
          <a:p>
            <a:fld id="{2691EF8E-F86E-4CFB-815D-48DEBFD082EC}" type="slidenum">
              <a:rPr kumimoji="1" lang="ja-JP" altLang="en-US" smtClean="0"/>
              <a:t>10</a:t>
            </a:fld>
            <a:endParaRPr kumimoji="1" lang="ja-JP" altLang="en-US"/>
          </a:p>
        </p:txBody>
      </p:sp>
    </p:spTree>
    <p:extLst>
      <p:ext uri="{BB962C8B-B14F-4D97-AF65-F5344CB8AC3E}">
        <p14:creationId xmlns:p14="http://schemas.microsoft.com/office/powerpoint/2010/main" val="390757887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C82128-AE61-B937-21C2-DB9FE5E5B961}"/>
              </a:ext>
            </a:extLst>
          </p:cNvPr>
          <p:cNvSpPr>
            <a:spLocks noGrp="1"/>
          </p:cNvSpPr>
          <p:nvPr>
            <p:ph type="title"/>
          </p:nvPr>
        </p:nvSpPr>
        <p:spPr>
          <a:xfrm>
            <a:off x="626706" y="845813"/>
            <a:ext cx="10515600" cy="934940"/>
          </a:xfrm>
        </p:spPr>
        <p:txBody>
          <a:bodyPr/>
          <a:lstStyle/>
          <a:p>
            <a:r>
              <a:rPr lang="ja-JP" altLang="ja-JP"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前回イベント振り返り＆参加者コメント</a:t>
            </a:r>
            <a:endParaRPr kumimoji="1" lang="ja-JP" altLang="en-US" dirty="0"/>
          </a:p>
        </p:txBody>
      </p:sp>
      <p:sp>
        <p:nvSpPr>
          <p:cNvPr id="3" name="コンテンツ プレースホルダー 2">
            <a:extLst>
              <a:ext uri="{FF2B5EF4-FFF2-40B4-BE49-F238E27FC236}">
                <a16:creationId xmlns:a16="http://schemas.microsoft.com/office/drawing/2014/main" id="{97B9A895-11B4-72A8-141A-AB41B595A9F6}"/>
              </a:ext>
            </a:extLst>
          </p:cNvPr>
          <p:cNvSpPr>
            <a:spLocks noGrp="1"/>
          </p:cNvSpPr>
          <p:nvPr>
            <p:ph idx="1"/>
          </p:nvPr>
        </p:nvSpPr>
        <p:spPr>
          <a:xfrm>
            <a:off x="838199" y="1677520"/>
            <a:ext cx="10601131" cy="2515036"/>
          </a:xfrm>
        </p:spPr>
        <p:txBody>
          <a:bodyPr>
            <a:normAutofit/>
          </a:bodyPr>
          <a:lstStyle/>
          <a:p>
            <a:pPr marL="0" indent="0">
              <a:buNone/>
            </a:pP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■本日の</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テーマ：キャリコン時事　キャリ協</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HP</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から、</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2021</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年の離職率やキャリコンの</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5</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年講習率について</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厚労省がは発表した</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2021</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年度の離職率は→</a:t>
            </a:r>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34.9</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退職理由は</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第一位は　</a:t>
            </a:r>
            <a:r>
              <a:rPr lang="ja-JP"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給料面</a:t>
            </a:r>
            <a:r>
              <a:rPr lang="ja-JP" altLang="en-US"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第二位は</a:t>
            </a:r>
            <a:r>
              <a:rPr lang="ja-JP"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福利厚生</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キャリアコンサルタントを取り巻く状況</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キャリアコンサルタントの</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5</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年講習率は→</a:t>
            </a:r>
            <a:r>
              <a:rPr lang="ja-JP"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約</a:t>
            </a:r>
            <a:r>
              <a:rPr lang="en-US"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70</a:t>
            </a:r>
            <a:r>
              <a:rPr lang="ja-JP"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2022</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年度の能力開発基本調査によると前年度にキャリアに関する相談を利用した</a:t>
            </a:r>
            <a:r>
              <a:rPr lang="ja-JP"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労働者は全体</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の</a:t>
            </a:r>
            <a:r>
              <a:rPr lang="en-US"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10.5</a:t>
            </a:r>
            <a:r>
              <a:rPr lang="ja-JP"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と僅かです。</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dirty="0"/>
          </a:p>
        </p:txBody>
      </p:sp>
      <p:sp>
        <p:nvSpPr>
          <p:cNvPr id="4" name="タイトル 1">
            <a:extLst>
              <a:ext uri="{FF2B5EF4-FFF2-40B4-BE49-F238E27FC236}">
                <a16:creationId xmlns:a16="http://schemas.microsoft.com/office/drawing/2014/main" id="{712AF345-62F1-B813-E3C7-E7D3EB0D9F09}"/>
              </a:ext>
            </a:extLst>
          </p:cNvPr>
          <p:cNvSpPr txBox="1">
            <a:spLocks/>
          </p:cNvSpPr>
          <p:nvPr/>
        </p:nvSpPr>
        <p:spPr>
          <a:xfrm>
            <a:off x="442668" y="248694"/>
            <a:ext cx="11306664"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5" name="タイトル 1">
            <a:extLst>
              <a:ext uri="{FF2B5EF4-FFF2-40B4-BE49-F238E27FC236}">
                <a16:creationId xmlns:a16="http://schemas.microsoft.com/office/drawing/2014/main" id="{BA6D7384-50A1-CEF6-8B9F-082A2B40E750}"/>
              </a:ext>
            </a:extLst>
          </p:cNvPr>
          <p:cNvSpPr txBox="1">
            <a:spLocks/>
          </p:cNvSpPr>
          <p:nvPr/>
        </p:nvSpPr>
        <p:spPr>
          <a:xfrm>
            <a:off x="504871" y="5924169"/>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7" name="テキスト ボックス 6">
            <a:extLst>
              <a:ext uri="{FF2B5EF4-FFF2-40B4-BE49-F238E27FC236}">
                <a16:creationId xmlns:a16="http://schemas.microsoft.com/office/drawing/2014/main" id="{DF6700D2-D93F-0414-0082-31C2AF2C46AE}"/>
              </a:ext>
            </a:extLst>
          </p:cNvPr>
          <p:cNvSpPr txBox="1"/>
          <p:nvPr/>
        </p:nvSpPr>
        <p:spPr>
          <a:xfrm>
            <a:off x="765110" y="5417337"/>
            <a:ext cx="6096000" cy="369332"/>
          </a:xfrm>
          <a:prstGeom prst="rect">
            <a:avLst/>
          </a:prstGeom>
          <a:noFill/>
        </p:spPr>
        <p:txBody>
          <a:bodyPr wrap="square">
            <a:spAutoFit/>
          </a:bodyPr>
          <a:lstStyle/>
          <a:p>
            <a:pPr algn="l"/>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b="1" dirty="0">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盛さん</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CB84CA48-03F9-5B3B-B196-3CD63E54559E}"/>
              </a:ext>
            </a:extLst>
          </p:cNvPr>
          <p:cNvSpPr txBox="1"/>
          <p:nvPr/>
        </p:nvSpPr>
        <p:spPr>
          <a:xfrm>
            <a:off x="765110" y="4440338"/>
            <a:ext cx="7595118" cy="646331"/>
          </a:xfrm>
          <a:prstGeom prst="rect">
            <a:avLst/>
          </a:prstGeom>
          <a:noFill/>
        </p:spPr>
        <p:txBody>
          <a:bodyPr wrap="square">
            <a:spAutoFit/>
          </a:bodyPr>
          <a:lstStyle/>
          <a:p>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キャリコン資格を取って</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5</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年、私自身が感じたキャリコンの効用</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kumimoji="1" lang="ja-JP" altLang="en-US" b="1" dirty="0">
                <a:latin typeface="BIZ UDPゴシック" panose="020B0400000000000000" pitchFamily="50" charset="-128"/>
                <a:ea typeface="BIZ UDPゴシック" panose="020B0400000000000000" pitchFamily="50" charset="-128"/>
              </a:rPr>
              <a:t>仕事で、家庭で、子育てで、介護で、赤裸々に語ってみました。</a:t>
            </a:r>
            <a:endParaRPr kumimoji="1" lang="en-US" altLang="zh-TW" b="1" dirty="0">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3087507A-D89A-35DB-C26E-BB965A8F3392}"/>
              </a:ext>
            </a:extLst>
          </p:cNvPr>
          <p:cNvSpPr>
            <a:spLocks noGrp="1"/>
          </p:cNvSpPr>
          <p:nvPr>
            <p:ph type="sldNum" sz="quarter" idx="12"/>
          </p:nvPr>
        </p:nvSpPr>
        <p:spPr/>
        <p:txBody>
          <a:bodyPr/>
          <a:lstStyle/>
          <a:p>
            <a:fld id="{2691EF8E-F86E-4CFB-815D-48DEBFD082EC}" type="slidenum">
              <a:rPr kumimoji="1" lang="ja-JP" altLang="en-US" smtClean="0"/>
              <a:t>11</a:t>
            </a:fld>
            <a:endParaRPr kumimoji="1" lang="ja-JP" altLang="en-US"/>
          </a:p>
        </p:txBody>
      </p:sp>
      <p:sp>
        <p:nvSpPr>
          <p:cNvPr id="6" name="テキスト ボックス 5">
            <a:extLst>
              <a:ext uri="{FF2B5EF4-FFF2-40B4-BE49-F238E27FC236}">
                <a16:creationId xmlns:a16="http://schemas.microsoft.com/office/drawing/2014/main" id="{0BF0F6FD-FD7F-78AB-9CF3-B3117AC3819D}"/>
              </a:ext>
            </a:extLst>
          </p:cNvPr>
          <p:cNvSpPr txBox="1"/>
          <p:nvPr/>
        </p:nvSpPr>
        <p:spPr>
          <a:xfrm rot="382725">
            <a:off x="7679620" y="2280742"/>
            <a:ext cx="4100558" cy="923330"/>
          </a:xfrm>
          <a:prstGeom prst="rect">
            <a:avLst/>
          </a:prstGeom>
          <a:noFill/>
          <a:ln>
            <a:solidFill>
              <a:srgbClr val="0070C0"/>
            </a:solidFill>
          </a:ln>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日本の労働人口は６９００万人</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男性：３８００万人　女性：３１００万人</a:t>
            </a:r>
            <a:endParaRPr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２０２２年統計</a:t>
            </a:r>
          </a:p>
        </p:txBody>
      </p:sp>
    </p:spTree>
    <p:extLst>
      <p:ext uri="{BB962C8B-B14F-4D97-AF65-F5344CB8AC3E}">
        <p14:creationId xmlns:p14="http://schemas.microsoft.com/office/powerpoint/2010/main" val="334933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A9D6652-85DA-AB10-5E2E-92641B4C1F8D}"/>
              </a:ext>
            </a:extLst>
          </p:cNvPr>
          <p:cNvSpPr>
            <a:spLocks noGrp="1"/>
          </p:cNvSpPr>
          <p:nvPr>
            <p:ph idx="1"/>
          </p:nvPr>
        </p:nvSpPr>
        <p:spPr>
          <a:xfrm>
            <a:off x="514738" y="1988407"/>
            <a:ext cx="11234594" cy="3641062"/>
          </a:xfrm>
        </p:spPr>
        <p:txBody>
          <a:bodyPr>
            <a:noAutofit/>
          </a:bodyPr>
          <a:lstStyle/>
          <a:p>
            <a:r>
              <a:rPr lang="ja-JP"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３</a:t>
            </a:r>
            <a:r>
              <a:rPr lang="en-US"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メンバー資格共有　代表発表</a:t>
            </a:r>
            <a:endParaRPr lang="en-US" altLang="ja-JP" sz="1800" b="1"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r>
              <a:rPr lang="ja-JP"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４試験範囲</a:t>
            </a:r>
            <a:r>
              <a:rPr lang="en-US"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10P</a:t>
            </a:r>
            <a:r>
              <a:rPr lang="ja-JP"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ヒアリング　キャリコン力のヒント　（試験範囲</a:t>
            </a:r>
            <a:r>
              <a:rPr lang="en-US"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10P</a:t>
            </a:r>
            <a:r>
              <a:rPr lang="ja-JP"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から紐解いていく）</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瀧熊</a:t>
            </a:r>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さん</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800"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F76D01A4-1A5E-30AF-98CE-753E17060E09}"/>
              </a:ext>
            </a:extLst>
          </p:cNvPr>
          <p:cNvSpPr txBox="1">
            <a:spLocks/>
          </p:cNvSpPr>
          <p:nvPr/>
        </p:nvSpPr>
        <p:spPr>
          <a:xfrm>
            <a:off x="442668" y="248694"/>
            <a:ext cx="11306664"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5" name="タイトル 1">
            <a:extLst>
              <a:ext uri="{FF2B5EF4-FFF2-40B4-BE49-F238E27FC236}">
                <a16:creationId xmlns:a16="http://schemas.microsoft.com/office/drawing/2014/main" id="{5FC232E3-A860-B9B5-3E07-ECB7DC30892F}"/>
              </a:ext>
            </a:extLst>
          </p:cNvPr>
          <p:cNvSpPr txBox="1">
            <a:spLocks/>
          </p:cNvSpPr>
          <p:nvPr/>
        </p:nvSpPr>
        <p:spPr>
          <a:xfrm>
            <a:off x="442668" y="5836216"/>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6" name="タイトル 1">
            <a:extLst>
              <a:ext uri="{FF2B5EF4-FFF2-40B4-BE49-F238E27FC236}">
                <a16:creationId xmlns:a16="http://schemas.microsoft.com/office/drawing/2014/main" id="{B2461D5E-8032-DAE7-FC94-36B25061D461}"/>
              </a:ext>
            </a:extLst>
          </p:cNvPr>
          <p:cNvSpPr>
            <a:spLocks noGrp="1"/>
          </p:cNvSpPr>
          <p:nvPr>
            <p:ph type="title"/>
          </p:nvPr>
        </p:nvSpPr>
        <p:spPr>
          <a:xfrm>
            <a:off x="608045" y="876915"/>
            <a:ext cx="10515600" cy="934940"/>
          </a:xfrm>
        </p:spPr>
        <p:txBody>
          <a:bodyPr/>
          <a:lstStyle/>
          <a:p>
            <a:r>
              <a:rPr lang="ja-JP" altLang="ja-JP"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前回イベント振り返り＆参加者コメント</a:t>
            </a:r>
            <a:endParaRPr kumimoji="1" lang="ja-JP" altLang="en-US" dirty="0"/>
          </a:p>
        </p:txBody>
      </p:sp>
      <p:sp>
        <p:nvSpPr>
          <p:cNvPr id="8" name="スライド番号プレースホルダー 7">
            <a:extLst>
              <a:ext uri="{FF2B5EF4-FFF2-40B4-BE49-F238E27FC236}">
                <a16:creationId xmlns:a16="http://schemas.microsoft.com/office/drawing/2014/main" id="{42FBECF5-2CB1-CBCC-332E-96BCA3C65849}"/>
              </a:ext>
            </a:extLst>
          </p:cNvPr>
          <p:cNvSpPr>
            <a:spLocks noGrp="1"/>
          </p:cNvSpPr>
          <p:nvPr>
            <p:ph type="sldNum" sz="quarter" idx="12"/>
          </p:nvPr>
        </p:nvSpPr>
        <p:spPr/>
        <p:txBody>
          <a:bodyPr/>
          <a:lstStyle/>
          <a:p>
            <a:fld id="{2691EF8E-F86E-4CFB-815D-48DEBFD082EC}" type="slidenum">
              <a:rPr kumimoji="1" lang="ja-JP" altLang="en-US" smtClean="0"/>
              <a:t>12</a:t>
            </a:fld>
            <a:endParaRPr kumimoji="1" lang="ja-JP" altLang="en-US"/>
          </a:p>
        </p:txBody>
      </p:sp>
    </p:spTree>
    <p:extLst>
      <p:ext uri="{BB962C8B-B14F-4D97-AF65-F5344CB8AC3E}">
        <p14:creationId xmlns:p14="http://schemas.microsoft.com/office/powerpoint/2010/main" val="317131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F1E9DCE-E6B0-9335-331D-3D4CA01A99D1}"/>
              </a:ext>
            </a:extLst>
          </p:cNvPr>
          <p:cNvSpPr txBox="1"/>
          <p:nvPr/>
        </p:nvSpPr>
        <p:spPr>
          <a:xfrm>
            <a:off x="838200" y="3783383"/>
            <a:ext cx="10515600" cy="1692771"/>
          </a:xfrm>
          <a:prstGeom prst="rect">
            <a:avLst/>
          </a:prstGeom>
          <a:noFill/>
        </p:spPr>
        <p:txBody>
          <a:bodyPr wrap="square">
            <a:spAutoFit/>
          </a:bodyPr>
          <a:lstStyle/>
          <a:p>
            <a:pPr algn="r"/>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 </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新設サーズデイロープレ</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安全、安心の場所で、</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2</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級対策、ロープレ機会の確保、日常の面談スキルの向上、トレーニングの場として開催しています。１</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/26</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のリヤルコンサルティング実施会への予行練習としてもご利用ください。</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田口さん</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95C8E864-4716-BDB7-ECE7-DF037413270B}"/>
              </a:ext>
            </a:extLst>
          </p:cNvPr>
          <p:cNvSpPr txBox="1"/>
          <p:nvPr/>
        </p:nvSpPr>
        <p:spPr>
          <a:xfrm>
            <a:off x="838200" y="1739979"/>
            <a:ext cx="10515600" cy="1969770"/>
          </a:xfrm>
          <a:prstGeom prst="rect">
            <a:avLst/>
          </a:prstGeom>
          <a:noFill/>
        </p:spPr>
        <p:txBody>
          <a:bodyPr wrap="square">
            <a:spAutoFit/>
          </a:bodyPr>
          <a:lstStyle/>
          <a:p>
            <a:pPr algn="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■国キャリサポートの振返り</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Q</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a:t>
            </a:r>
          </a:p>
          <a:p>
            <a:pPr algn="just"/>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Q1</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あなたのフィードバックに傷ついた。少しは不安でいる受講生の気持ちを配慮してほしい。</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just"/>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Q</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５　今日のロープレもうまくいかなかった。落ち込んでいる。</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Q</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６　私は問題解決を急いでしまいますがそもそもなぜ問題解決を急いではいけないもですか？</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仁木さん、</a:t>
            </a:r>
            <a:r>
              <a:rPr lang="ja-JP" altLang="en-US" b="1" dirty="0">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石井</a:t>
            </a:r>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さん</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8" name="タイトル 1">
            <a:extLst>
              <a:ext uri="{FF2B5EF4-FFF2-40B4-BE49-F238E27FC236}">
                <a16:creationId xmlns:a16="http://schemas.microsoft.com/office/drawing/2014/main" id="{AE215E0E-653A-9D5A-CE99-0A82BF131DA4}"/>
              </a:ext>
            </a:extLst>
          </p:cNvPr>
          <p:cNvSpPr txBox="1">
            <a:spLocks/>
          </p:cNvSpPr>
          <p:nvPr/>
        </p:nvSpPr>
        <p:spPr>
          <a:xfrm>
            <a:off x="597158" y="248694"/>
            <a:ext cx="11152173"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9" name="タイトル 1">
            <a:extLst>
              <a:ext uri="{FF2B5EF4-FFF2-40B4-BE49-F238E27FC236}">
                <a16:creationId xmlns:a16="http://schemas.microsoft.com/office/drawing/2014/main" id="{805AA25D-ECF8-4DD8-690C-408C621D979E}"/>
              </a:ext>
            </a:extLst>
          </p:cNvPr>
          <p:cNvSpPr txBox="1">
            <a:spLocks/>
          </p:cNvSpPr>
          <p:nvPr/>
        </p:nvSpPr>
        <p:spPr>
          <a:xfrm>
            <a:off x="597158" y="5849043"/>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1" name="タイトル 10">
            <a:extLst>
              <a:ext uri="{FF2B5EF4-FFF2-40B4-BE49-F238E27FC236}">
                <a16:creationId xmlns:a16="http://schemas.microsoft.com/office/drawing/2014/main" id="{1FD84690-8DB3-FFEA-FF68-60F6017C788E}"/>
              </a:ext>
            </a:extLst>
          </p:cNvPr>
          <p:cNvSpPr>
            <a:spLocks noGrp="1"/>
          </p:cNvSpPr>
          <p:nvPr>
            <p:ph type="title"/>
          </p:nvPr>
        </p:nvSpPr>
        <p:spPr>
          <a:xfrm>
            <a:off x="769775" y="963731"/>
            <a:ext cx="10515600" cy="765111"/>
          </a:xfrm>
        </p:spPr>
        <p:txBody>
          <a:bodyPr>
            <a:normAutofit/>
          </a:bodyPr>
          <a:lstStyle/>
          <a:p>
            <a:r>
              <a:rPr lang="ja-JP" altLang="ja-JP"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前回イベント振り返り＆参加者コメント</a:t>
            </a:r>
            <a:endParaRPr lang="ja-JP" altLang="en-US" sz="3200" dirty="0"/>
          </a:p>
        </p:txBody>
      </p:sp>
      <p:sp>
        <p:nvSpPr>
          <p:cNvPr id="13" name="スライド番号プレースホルダー 12">
            <a:extLst>
              <a:ext uri="{FF2B5EF4-FFF2-40B4-BE49-F238E27FC236}">
                <a16:creationId xmlns:a16="http://schemas.microsoft.com/office/drawing/2014/main" id="{C9EB5CE2-945F-18C8-E8B5-9E2E8774EB52}"/>
              </a:ext>
            </a:extLst>
          </p:cNvPr>
          <p:cNvSpPr>
            <a:spLocks noGrp="1"/>
          </p:cNvSpPr>
          <p:nvPr>
            <p:ph type="sldNum" sz="quarter" idx="12"/>
          </p:nvPr>
        </p:nvSpPr>
        <p:spPr/>
        <p:txBody>
          <a:bodyPr/>
          <a:lstStyle/>
          <a:p>
            <a:fld id="{2691EF8E-F86E-4CFB-815D-48DEBFD082EC}" type="slidenum">
              <a:rPr kumimoji="1" lang="ja-JP" altLang="en-US" smtClean="0"/>
              <a:t>13</a:t>
            </a:fld>
            <a:endParaRPr kumimoji="1" lang="ja-JP" altLang="en-US"/>
          </a:p>
        </p:txBody>
      </p:sp>
    </p:spTree>
    <p:extLst>
      <p:ext uri="{BB962C8B-B14F-4D97-AF65-F5344CB8AC3E}">
        <p14:creationId xmlns:p14="http://schemas.microsoft.com/office/powerpoint/2010/main" val="352058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9A9B9C-1A43-C376-5C69-30EBADC5176F}"/>
              </a:ext>
            </a:extLst>
          </p:cNvPr>
          <p:cNvSpPr>
            <a:spLocks noGrp="1"/>
          </p:cNvSpPr>
          <p:nvPr>
            <p:ph type="title"/>
          </p:nvPr>
        </p:nvSpPr>
        <p:spPr>
          <a:xfrm>
            <a:off x="915443" y="1413068"/>
            <a:ext cx="10515600" cy="810532"/>
          </a:xfrm>
        </p:spPr>
        <p:txBody>
          <a:bodyPr>
            <a:normAutofit fontScale="90000"/>
          </a:bodyPr>
          <a:lstStyle/>
          <a:p>
            <a:r>
              <a:rPr lang="ja-JP" altLang="ja-JP" sz="3200" b="1" u="sng"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レビューお待ちしています！</a:t>
            </a:r>
            <a:br>
              <a:rPr lang="ja-JP" altLang="ja-JP" sz="3200" dirty="0">
                <a:effectLst/>
                <a:latin typeface="游ゴシック" panose="020B0400000000000000" pitchFamily="50" charset="-128"/>
                <a:ea typeface="游ゴシック" panose="020B0400000000000000" pitchFamily="50" charset="-128"/>
                <a:cs typeface="ＭＳ Ｐゴシック" panose="020B0600070205080204" pitchFamily="50" charset="-128"/>
              </a:rPr>
            </a:br>
            <a:endParaRPr kumimoji="1" lang="ja-JP" altLang="en-US" sz="3200" dirty="0"/>
          </a:p>
        </p:txBody>
      </p:sp>
      <p:sp>
        <p:nvSpPr>
          <p:cNvPr id="3" name="コンテンツ プレースホルダー 2">
            <a:extLst>
              <a:ext uri="{FF2B5EF4-FFF2-40B4-BE49-F238E27FC236}">
                <a16:creationId xmlns:a16="http://schemas.microsoft.com/office/drawing/2014/main" id="{460D7904-3180-EF88-B11D-125712618382}"/>
              </a:ext>
            </a:extLst>
          </p:cNvPr>
          <p:cNvSpPr>
            <a:spLocks noGrp="1"/>
          </p:cNvSpPr>
          <p:nvPr>
            <p:ph idx="1"/>
          </p:nvPr>
        </p:nvSpPr>
        <p:spPr>
          <a:xfrm>
            <a:off x="833535" y="2079433"/>
            <a:ext cx="10825066" cy="2783697"/>
          </a:xfrm>
        </p:spPr>
        <p:txBody>
          <a:bodyPr>
            <a:normAutofit lnSpcReduction="10000"/>
          </a:bodyPr>
          <a:lstStyle/>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イベント参加や本日参加の感想をお聞かせいただけたら幸いです。</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グループ</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LINE</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での投稿をお待ちしています。</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参加頂けなかったメンバーへの共有のために。</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振り返りの場として</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アウトプットの場として</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言語化のトレーニングとして</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自身の次に繋げるきっかけとして</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en-US" sz="1800" b="1" dirty="0">
                <a:latin typeface="游ゴシック" panose="020B0400000000000000" pitchFamily="50" charset="-128"/>
                <a:ea typeface="BIZ UDPゴシック" panose="020B0400000000000000" pitchFamily="50" charset="-128"/>
                <a:cs typeface="ＭＳ Ｐゴシック" panose="020B0600070205080204" pitchFamily="50" charset="-128"/>
              </a:rPr>
              <a:t>日常生活に繋げるコミュニケーションの向上のために。</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dirty="0"/>
          </a:p>
        </p:txBody>
      </p:sp>
      <p:sp>
        <p:nvSpPr>
          <p:cNvPr id="4" name="タイトル 1">
            <a:extLst>
              <a:ext uri="{FF2B5EF4-FFF2-40B4-BE49-F238E27FC236}">
                <a16:creationId xmlns:a16="http://schemas.microsoft.com/office/drawing/2014/main" id="{5A300506-C6C3-F305-3E4D-B3807B1B4041}"/>
              </a:ext>
            </a:extLst>
          </p:cNvPr>
          <p:cNvSpPr txBox="1">
            <a:spLocks/>
          </p:cNvSpPr>
          <p:nvPr/>
        </p:nvSpPr>
        <p:spPr>
          <a:xfrm>
            <a:off x="597157" y="379323"/>
            <a:ext cx="11152173"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5" name="タイトル 1">
            <a:extLst>
              <a:ext uri="{FF2B5EF4-FFF2-40B4-BE49-F238E27FC236}">
                <a16:creationId xmlns:a16="http://schemas.microsoft.com/office/drawing/2014/main" id="{18E03C91-A7EC-1E63-45DF-1F5CE3A4AF0D}"/>
              </a:ext>
            </a:extLst>
          </p:cNvPr>
          <p:cNvSpPr txBox="1">
            <a:spLocks/>
          </p:cNvSpPr>
          <p:nvPr/>
        </p:nvSpPr>
        <p:spPr>
          <a:xfrm>
            <a:off x="482078" y="5826528"/>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7" name="スライド番号プレースホルダー 6">
            <a:extLst>
              <a:ext uri="{FF2B5EF4-FFF2-40B4-BE49-F238E27FC236}">
                <a16:creationId xmlns:a16="http://schemas.microsoft.com/office/drawing/2014/main" id="{52809091-6BAC-AA44-0820-C8A5489EEF18}"/>
              </a:ext>
            </a:extLst>
          </p:cNvPr>
          <p:cNvSpPr>
            <a:spLocks noGrp="1"/>
          </p:cNvSpPr>
          <p:nvPr>
            <p:ph type="sldNum" sz="quarter" idx="12"/>
          </p:nvPr>
        </p:nvSpPr>
        <p:spPr/>
        <p:txBody>
          <a:bodyPr/>
          <a:lstStyle/>
          <a:p>
            <a:fld id="{2691EF8E-F86E-4CFB-815D-48DEBFD082EC}" type="slidenum">
              <a:rPr kumimoji="1" lang="ja-JP" altLang="en-US" smtClean="0"/>
              <a:t>14</a:t>
            </a:fld>
            <a:endParaRPr kumimoji="1" lang="ja-JP" altLang="en-US"/>
          </a:p>
        </p:txBody>
      </p:sp>
      <p:sp>
        <p:nvSpPr>
          <p:cNvPr id="8" name="テキスト ボックス 7">
            <a:extLst>
              <a:ext uri="{FF2B5EF4-FFF2-40B4-BE49-F238E27FC236}">
                <a16:creationId xmlns:a16="http://schemas.microsoft.com/office/drawing/2014/main" id="{3506D580-B585-0722-DBE7-4BE9A837AD9D}"/>
              </a:ext>
            </a:extLst>
          </p:cNvPr>
          <p:cNvSpPr txBox="1"/>
          <p:nvPr/>
        </p:nvSpPr>
        <p:spPr>
          <a:xfrm>
            <a:off x="765111" y="5160163"/>
            <a:ext cx="6096000" cy="369332"/>
          </a:xfrm>
          <a:prstGeom prst="rect">
            <a:avLst/>
          </a:prstGeom>
          <a:noFill/>
        </p:spPr>
        <p:txBody>
          <a:bodyPr wrap="square">
            <a:spAutoFit/>
          </a:bodyPr>
          <a:lstStyle/>
          <a:p>
            <a:pPr algn="l"/>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b="1" dirty="0">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村中</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さん、仁木さん、</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237524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3741FC-B0CF-40B7-3C6D-99C7C53B12DB}"/>
              </a:ext>
            </a:extLst>
          </p:cNvPr>
          <p:cNvSpPr>
            <a:spLocks noGrp="1"/>
          </p:cNvSpPr>
          <p:nvPr>
            <p:ph idx="1"/>
          </p:nvPr>
        </p:nvSpPr>
        <p:spPr>
          <a:xfrm>
            <a:off x="702906" y="2244337"/>
            <a:ext cx="11257920" cy="2609526"/>
          </a:xfrm>
          <a:ln>
            <a:solidFill>
              <a:schemeClr val="accent1"/>
            </a:solidFill>
          </a:ln>
        </p:spPr>
        <p:txBody>
          <a:bodyPr/>
          <a:lstStyle/>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平山さんから、先日講習を受けられた内容を共有頂きました。</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伝え方について・・・</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BUTT</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あなたの作成した会議資料は少ない</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GOOD</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あと</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2</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割ぐらい資料があれば私は更に理解ができると思う。</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 </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BUTT</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さっきの会議での声ではみんな聞こえなかったと思う</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GOOD</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dirty="0"/>
          </a:p>
        </p:txBody>
      </p:sp>
      <p:sp>
        <p:nvSpPr>
          <p:cNvPr id="5" name="タイトル 1">
            <a:extLst>
              <a:ext uri="{FF2B5EF4-FFF2-40B4-BE49-F238E27FC236}">
                <a16:creationId xmlns:a16="http://schemas.microsoft.com/office/drawing/2014/main" id="{64A298A1-91F2-AFFF-8671-D666FBABB92A}"/>
              </a:ext>
            </a:extLst>
          </p:cNvPr>
          <p:cNvSpPr txBox="1">
            <a:spLocks/>
          </p:cNvSpPr>
          <p:nvPr/>
        </p:nvSpPr>
        <p:spPr>
          <a:xfrm>
            <a:off x="598178" y="298457"/>
            <a:ext cx="11306664"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7" name="テキスト ボックス 6">
            <a:extLst>
              <a:ext uri="{FF2B5EF4-FFF2-40B4-BE49-F238E27FC236}">
                <a16:creationId xmlns:a16="http://schemas.microsoft.com/office/drawing/2014/main" id="{4233FC4D-7B15-333C-05E2-42C140E0F50D}"/>
              </a:ext>
            </a:extLst>
          </p:cNvPr>
          <p:cNvSpPr txBox="1"/>
          <p:nvPr/>
        </p:nvSpPr>
        <p:spPr>
          <a:xfrm>
            <a:off x="646922" y="5307155"/>
            <a:ext cx="6096000" cy="369332"/>
          </a:xfrm>
          <a:prstGeom prst="rect">
            <a:avLst/>
          </a:prstGeom>
          <a:noFill/>
        </p:spPr>
        <p:txBody>
          <a:bodyPr wrap="square">
            <a:spAutoFit/>
          </a:bodyPr>
          <a:lstStyle/>
          <a:p>
            <a:pPr algn="l"/>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b="1" dirty="0">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平山</a:t>
            </a:r>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さん</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8" name="タイトル 1">
            <a:extLst>
              <a:ext uri="{FF2B5EF4-FFF2-40B4-BE49-F238E27FC236}">
                <a16:creationId xmlns:a16="http://schemas.microsoft.com/office/drawing/2014/main" id="{8F9DB77D-7140-2456-2A4C-4C7565DD5A65}"/>
              </a:ext>
            </a:extLst>
          </p:cNvPr>
          <p:cNvSpPr>
            <a:spLocks noGrp="1"/>
          </p:cNvSpPr>
          <p:nvPr>
            <p:ph type="title"/>
          </p:nvPr>
        </p:nvSpPr>
        <p:spPr>
          <a:xfrm>
            <a:off x="646922" y="1078464"/>
            <a:ext cx="10515600" cy="934940"/>
          </a:xfrm>
        </p:spPr>
        <p:txBody>
          <a:bodyPr/>
          <a:lstStyle/>
          <a:p>
            <a:r>
              <a:rPr lang="ja-JP" altLang="ja-JP"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前回イベント振り返り＆参加者コメント</a:t>
            </a:r>
            <a:endParaRPr kumimoji="1" lang="ja-JP" altLang="en-US" dirty="0"/>
          </a:p>
        </p:txBody>
      </p:sp>
      <p:sp>
        <p:nvSpPr>
          <p:cNvPr id="10" name="タイトル 1">
            <a:extLst>
              <a:ext uri="{FF2B5EF4-FFF2-40B4-BE49-F238E27FC236}">
                <a16:creationId xmlns:a16="http://schemas.microsoft.com/office/drawing/2014/main" id="{59033753-331B-DC8C-FF6B-1A484D6E0303}"/>
              </a:ext>
            </a:extLst>
          </p:cNvPr>
          <p:cNvSpPr txBox="1">
            <a:spLocks/>
          </p:cNvSpPr>
          <p:nvPr/>
        </p:nvSpPr>
        <p:spPr>
          <a:xfrm>
            <a:off x="598178" y="5924169"/>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1" name="スライド番号プレースホルダー 10">
            <a:extLst>
              <a:ext uri="{FF2B5EF4-FFF2-40B4-BE49-F238E27FC236}">
                <a16:creationId xmlns:a16="http://schemas.microsoft.com/office/drawing/2014/main" id="{94625A25-6B68-4EF7-5840-2D356A6CB2E9}"/>
              </a:ext>
            </a:extLst>
          </p:cNvPr>
          <p:cNvSpPr>
            <a:spLocks noGrp="1"/>
          </p:cNvSpPr>
          <p:nvPr>
            <p:ph type="sldNum" sz="quarter" idx="12"/>
          </p:nvPr>
        </p:nvSpPr>
        <p:spPr/>
        <p:txBody>
          <a:bodyPr/>
          <a:lstStyle/>
          <a:p>
            <a:fld id="{2691EF8E-F86E-4CFB-815D-48DEBFD082EC}" type="slidenum">
              <a:rPr kumimoji="1" lang="ja-JP" altLang="en-US" smtClean="0"/>
              <a:t>15</a:t>
            </a:fld>
            <a:endParaRPr kumimoji="1" lang="ja-JP" altLang="en-US"/>
          </a:p>
        </p:txBody>
      </p:sp>
    </p:spTree>
    <p:extLst>
      <p:ext uri="{BB962C8B-B14F-4D97-AF65-F5344CB8AC3E}">
        <p14:creationId xmlns:p14="http://schemas.microsoft.com/office/powerpoint/2010/main" val="253605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4F8AEE4-A6D3-9AC1-BC55-E264A7F2E1FE}"/>
              </a:ext>
            </a:extLst>
          </p:cNvPr>
          <p:cNvSpPr>
            <a:spLocks noGrp="1"/>
          </p:cNvSpPr>
          <p:nvPr>
            <p:ph idx="1"/>
          </p:nvPr>
        </p:nvSpPr>
        <p:spPr>
          <a:xfrm>
            <a:off x="634481" y="1233920"/>
            <a:ext cx="11114850" cy="4693918"/>
          </a:xfrm>
          <a:ln>
            <a:noFill/>
          </a:ln>
        </p:spPr>
        <p:txBody>
          <a:bodyPr>
            <a:noAutofit/>
          </a:bodyPr>
          <a:lstStyle/>
          <a:p>
            <a:pPr marL="0" indent="0" algn="l">
              <a:buNone/>
            </a:pPr>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先日、安全運転管理者講習での講話で印象に</a:t>
            </a:r>
            <a:r>
              <a:rPr lang="ja-JP" altLang="en-US" sz="1200" b="1" dirty="0">
                <a:latin typeface="BIZ UDPゴシック" panose="020B0400000000000000" pitchFamily="50" charset="-128"/>
                <a:ea typeface="BIZ UDPゴシック" panose="020B0400000000000000" pitchFamily="50" charset="-128"/>
                <a:cs typeface="ＭＳ Ｐゴシック" panose="020B0600070205080204" pitchFamily="50" charset="-128"/>
              </a:rPr>
              <a:t>残ったこと</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「今の実車は自己採点で何点だと思う？」</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70</a:t>
            </a:r>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点です」</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「できたところは？、できなかったところは？」</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「あと</a:t>
            </a:r>
            <a:r>
              <a:rPr lang="en-US"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点取る為にはどうすればいいと思う？」</a:t>
            </a:r>
            <a:endParaRPr lang="en-US"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ティーチングは、知識や情報を伝えて正解を教えることをいいます。</a:t>
            </a:r>
            <a:r>
              <a:rPr lang="en-US"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これに対してコーチングとは、質問など問いかけることによって学びを得てもらうことです。</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シンキング</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あたなは豪華客船の船上員。沈みかけた船にいます。乗客を助けるためには、救出に来た船に乗る為に、乗客を海に飛び込んでもらう必要があります。海面迄５</a:t>
            </a:r>
            <a:r>
              <a:rPr lang="en-US"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M</a:t>
            </a:r>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、飛び込むことに躊躇して、しり込みをしている乗客に対して、あなたはなんと声掛けをしますか？</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ヒント</a:t>
            </a:r>
            <a:r>
              <a:rPr lang="ja-JP" altLang="en-US"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その人のタイプ、属性を考える</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アメリカ人なら→「今飛び込めば、〇〇になる」</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イギリス人なら→「今飛び込むのが、〇〇である」</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ドイツ人なら→「今飛び込むのが、〇〇である」</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イタリア人なら→「今飛び込めば、〇〇である」</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日本人では→「〇〇である」</a:t>
            </a:r>
            <a:endParaRPr lang="en-US" altLang="ja-JP" sz="1200" b="1"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en-US" sz="12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決めつけはいけないが、相手にあった声かけが大事だと感じました。</a:t>
            </a:r>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l"/>
            <a:endParaRPr lang="ja-JP"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D66BE281-E4D2-FB2C-B642-E0434F58425B}"/>
              </a:ext>
            </a:extLst>
          </p:cNvPr>
          <p:cNvSpPr txBox="1"/>
          <p:nvPr/>
        </p:nvSpPr>
        <p:spPr>
          <a:xfrm>
            <a:off x="769776" y="747499"/>
            <a:ext cx="8609045" cy="369332"/>
          </a:xfrm>
          <a:prstGeom prst="rect">
            <a:avLst/>
          </a:prstGeom>
          <a:noFill/>
        </p:spPr>
        <p:txBody>
          <a:bodyPr wrap="square">
            <a:spAutoFit/>
          </a:bodyPr>
          <a:lstStyle/>
          <a:p>
            <a:pPr algn="l"/>
            <a:r>
              <a:rPr lang="ja-JP"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支援者</a:t>
            </a:r>
            <a:r>
              <a:rPr lang="ja-JP" altLang="en-US"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や職場や家庭での</a:t>
            </a:r>
            <a:r>
              <a:rPr lang="ja-JP" altLang="ja-JP" sz="18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声掛けや促しのヒントになる講話でした。</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タイトル 1">
            <a:extLst>
              <a:ext uri="{FF2B5EF4-FFF2-40B4-BE49-F238E27FC236}">
                <a16:creationId xmlns:a16="http://schemas.microsoft.com/office/drawing/2014/main" id="{ECF8132D-94B8-74A3-F296-B1EDD0BCD47B}"/>
              </a:ext>
            </a:extLst>
          </p:cNvPr>
          <p:cNvSpPr txBox="1">
            <a:spLocks/>
          </p:cNvSpPr>
          <p:nvPr/>
        </p:nvSpPr>
        <p:spPr>
          <a:xfrm>
            <a:off x="532863" y="136525"/>
            <a:ext cx="11201936"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8" name="テキスト ボックス 7">
            <a:extLst>
              <a:ext uri="{FF2B5EF4-FFF2-40B4-BE49-F238E27FC236}">
                <a16:creationId xmlns:a16="http://schemas.microsoft.com/office/drawing/2014/main" id="{86E0A73D-CC3F-348D-2C7C-525702F1B5DC}"/>
              </a:ext>
            </a:extLst>
          </p:cNvPr>
          <p:cNvSpPr txBox="1"/>
          <p:nvPr/>
        </p:nvSpPr>
        <p:spPr>
          <a:xfrm rot="410699">
            <a:off x="8009758" y="3838103"/>
            <a:ext cx="3401000" cy="2031325"/>
          </a:xfrm>
          <a:prstGeom prst="rect">
            <a:avLst/>
          </a:prstGeom>
          <a:noFill/>
          <a:ln>
            <a:solidFill>
              <a:srgbClr val="0070C0"/>
            </a:solidFill>
          </a:ln>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ここでシンキングタイム！</a:t>
            </a:r>
            <a:endParaRPr kumimoji="1"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あなたならどう？促しますか？</a:t>
            </a:r>
            <a:endParaRPr lang="en-US" altLang="ja-JP" b="1" dirty="0">
              <a:latin typeface="BIZ UDPゴシック" panose="020B0400000000000000" pitchFamily="50" charset="-128"/>
              <a:ea typeface="BIZ UDPゴシック" panose="020B0400000000000000" pitchFamily="50" charset="-128"/>
            </a:endParaRPr>
          </a:p>
          <a:p>
            <a:pPr algn="ctr"/>
            <a:endParaRPr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なんて言いますか？</a:t>
            </a:r>
            <a:endParaRPr lang="en-US" altLang="ja-JP" b="1" dirty="0">
              <a:latin typeface="BIZ UDPゴシック" panose="020B0400000000000000" pitchFamily="50" charset="-128"/>
              <a:ea typeface="BIZ UDPゴシック" panose="020B0400000000000000" pitchFamily="50" charset="-128"/>
            </a:endParaRPr>
          </a:p>
          <a:p>
            <a:pPr algn="ctr"/>
            <a:endParaRPr kumimoji="1" lang="en-US" altLang="ja-JP" b="1" dirty="0">
              <a:latin typeface="BIZ UDPゴシック" panose="020B0400000000000000" pitchFamily="50" charset="-128"/>
              <a:ea typeface="BIZ UDPゴシック" panose="020B0400000000000000" pitchFamily="50" charset="-128"/>
            </a:endParaRPr>
          </a:p>
          <a:p>
            <a:pPr algn="ctr"/>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全員</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920EE0BB-F059-419B-D09A-760F3FAA6A06}"/>
              </a:ext>
            </a:extLst>
          </p:cNvPr>
          <p:cNvSpPr txBox="1">
            <a:spLocks/>
          </p:cNvSpPr>
          <p:nvPr/>
        </p:nvSpPr>
        <p:spPr>
          <a:xfrm>
            <a:off x="500742" y="5947217"/>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1" name="スライド番号プレースホルダー 10">
            <a:extLst>
              <a:ext uri="{FF2B5EF4-FFF2-40B4-BE49-F238E27FC236}">
                <a16:creationId xmlns:a16="http://schemas.microsoft.com/office/drawing/2014/main" id="{34E89728-ED72-B527-6F19-A0070795A256}"/>
              </a:ext>
            </a:extLst>
          </p:cNvPr>
          <p:cNvSpPr>
            <a:spLocks noGrp="1"/>
          </p:cNvSpPr>
          <p:nvPr>
            <p:ph type="sldNum" sz="quarter" idx="12"/>
          </p:nvPr>
        </p:nvSpPr>
        <p:spPr/>
        <p:txBody>
          <a:bodyPr/>
          <a:lstStyle/>
          <a:p>
            <a:fld id="{2691EF8E-F86E-4CFB-815D-48DEBFD082EC}" type="slidenum">
              <a:rPr kumimoji="1" lang="ja-JP" altLang="en-US" smtClean="0"/>
              <a:t>16</a:t>
            </a:fld>
            <a:endParaRPr kumimoji="1" lang="ja-JP" altLang="en-US"/>
          </a:p>
        </p:txBody>
      </p:sp>
    </p:spTree>
    <p:extLst>
      <p:ext uri="{BB962C8B-B14F-4D97-AF65-F5344CB8AC3E}">
        <p14:creationId xmlns:p14="http://schemas.microsoft.com/office/powerpoint/2010/main" val="191372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546E9E6-1549-5A36-A11D-7EB76F7605AC}"/>
              </a:ext>
            </a:extLst>
          </p:cNvPr>
          <p:cNvSpPr>
            <a:spLocks noGrp="1"/>
          </p:cNvSpPr>
          <p:nvPr>
            <p:ph idx="1"/>
          </p:nvPr>
        </p:nvSpPr>
        <p:spPr>
          <a:xfrm>
            <a:off x="732453" y="2523038"/>
            <a:ext cx="10515600" cy="1975044"/>
          </a:xfrm>
        </p:spPr>
        <p:txBody>
          <a:bodyPr>
            <a:normAutofit/>
          </a:bodyPr>
          <a:lstStyle/>
          <a:p>
            <a:pPr marL="0" indent="0" algn="l">
              <a:buNone/>
            </a:pP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イベントへの振り返りの目的</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として、</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一元ではなく連続性を意識</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した進行</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アウトプットすることで、言語化でき、内容の整理、自己理解の促進からスキル向上に繋げ、</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日常生活での</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活用へと繋がれば幸い。</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en-US" sz="1800" b="1" dirty="0">
                <a:latin typeface="游ゴシック" panose="020B0400000000000000" pitchFamily="50" charset="-128"/>
                <a:ea typeface="BIZ UDPゴシック" panose="020B0400000000000000" pitchFamily="50" charset="-128"/>
                <a:cs typeface="ＭＳ Ｐゴシック" panose="020B0600070205080204" pitchFamily="50" charset="-128"/>
              </a:rPr>
              <a:t>ある意味、アウトプット（言論）が自分と他人の人生に影響を与える。</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前回イベント参加をしてない方への配慮も必要。参加できてなくても理解ができるような振返りの進行と、不参加者の方にも楽しんで気づきを促せるような振り返りの場としたい。</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dirty="0"/>
          </a:p>
        </p:txBody>
      </p:sp>
      <p:sp>
        <p:nvSpPr>
          <p:cNvPr id="8" name="タイトル 1">
            <a:extLst>
              <a:ext uri="{FF2B5EF4-FFF2-40B4-BE49-F238E27FC236}">
                <a16:creationId xmlns:a16="http://schemas.microsoft.com/office/drawing/2014/main" id="{59B5C560-A87E-2588-AC34-3BD794BE3DAA}"/>
              </a:ext>
            </a:extLst>
          </p:cNvPr>
          <p:cNvSpPr txBox="1">
            <a:spLocks/>
          </p:cNvSpPr>
          <p:nvPr/>
        </p:nvSpPr>
        <p:spPr>
          <a:xfrm>
            <a:off x="482079" y="5846360"/>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9" name="タイトル 1">
            <a:extLst>
              <a:ext uri="{FF2B5EF4-FFF2-40B4-BE49-F238E27FC236}">
                <a16:creationId xmlns:a16="http://schemas.microsoft.com/office/drawing/2014/main" id="{1C999271-41B1-1177-F19F-05613B2AF0C5}"/>
              </a:ext>
            </a:extLst>
          </p:cNvPr>
          <p:cNvSpPr>
            <a:spLocks noGrp="1"/>
          </p:cNvSpPr>
          <p:nvPr>
            <p:ph type="title"/>
          </p:nvPr>
        </p:nvSpPr>
        <p:spPr>
          <a:xfrm>
            <a:off x="915444" y="1210788"/>
            <a:ext cx="10515600" cy="934940"/>
          </a:xfrm>
        </p:spPr>
        <p:txBody>
          <a:bodyPr>
            <a:normAutofit fontScale="90000"/>
          </a:bodyPr>
          <a:lstStyle/>
          <a:p>
            <a:r>
              <a:rPr lang="ja-JP" altLang="en-US"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一旦まとめ　</a:t>
            </a:r>
            <a:br>
              <a:rPr lang="en-US" altLang="ja-JP"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br>
            <a:r>
              <a:rPr lang="ja-JP" altLang="en-US"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ここまでの</a:t>
            </a:r>
            <a:r>
              <a:rPr lang="ja-JP" altLang="ja-JP" sz="32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振り返り＆参加者コメント</a:t>
            </a:r>
            <a:endParaRPr kumimoji="1" lang="ja-JP" altLang="en-US" dirty="0"/>
          </a:p>
        </p:txBody>
      </p:sp>
      <p:sp>
        <p:nvSpPr>
          <p:cNvPr id="10" name="タイトル 1">
            <a:extLst>
              <a:ext uri="{FF2B5EF4-FFF2-40B4-BE49-F238E27FC236}">
                <a16:creationId xmlns:a16="http://schemas.microsoft.com/office/drawing/2014/main" id="{125EA3F0-89E0-468F-BCCC-A6886B8FCA38}"/>
              </a:ext>
            </a:extLst>
          </p:cNvPr>
          <p:cNvSpPr txBox="1">
            <a:spLocks/>
          </p:cNvSpPr>
          <p:nvPr/>
        </p:nvSpPr>
        <p:spPr>
          <a:xfrm>
            <a:off x="597158" y="248694"/>
            <a:ext cx="11152173"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12" name="スライド番号プレースホルダー 11">
            <a:extLst>
              <a:ext uri="{FF2B5EF4-FFF2-40B4-BE49-F238E27FC236}">
                <a16:creationId xmlns:a16="http://schemas.microsoft.com/office/drawing/2014/main" id="{CD6431F7-CCC5-BBA6-002C-649D95497761}"/>
              </a:ext>
            </a:extLst>
          </p:cNvPr>
          <p:cNvSpPr>
            <a:spLocks noGrp="1"/>
          </p:cNvSpPr>
          <p:nvPr>
            <p:ph type="sldNum" sz="quarter" idx="12"/>
          </p:nvPr>
        </p:nvSpPr>
        <p:spPr/>
        <p:txBody>
          <a:bodyPr/>
          <a:lstStyle/>
          <a:p>
            <a:fld id="{2691EF8E-F86E-4CFB-815D-48DEBFD082EC}" type="slidenum">
              <a:rPr kumimoji="1" lang="ja-JP" altLang="en-US" smtClean="0"/>
              <a:t>17</a:t>
            </a:fld>
            <a:endParaRPr kumimoji="1" lang="ja-JP" altLang="en-US"/>
          </a:p>
        </p:txBody>
      </p:sp>
      <p:sp>
        <p:nvSpPr>
          <p:cNvPr id="14" name="テキスト ボックス 13">
            <a:extLst>
              <a:ext uri="{FF2B5EF4-FFF2-40B4-BE49-F238E27FC236}">
                <a16:creationId xmlns:a16="http://schemas.microsoft.com/office/drawing/2014/main" id="{C382FD7B-C546-723D-A9E5-628705389743}"/>
              </a:ext>
            </a:extLst>
          </p:cNvPr>
          <p:cNvSpPr txBox="1"/>
          <p:nvPr/>
        </p:nvSpPr>
        <p:spPr>
          <a:xfrm>
            <a:off x="802433" y="5129264"/>
            <a:ext cx="6096000" cy="369332"/>
          </a:xfrm>
          <a:prstGeom prst="rect">
            <a:avLst/>
          </a:prstGeom>
          <a:noFill/>
        </p:spPr>
        <p:txBody>
          <a:bodyPr wrap="square">
            <a:spAutoFit/>
          </a:bodyPr>
          <a:lstStyle/>
          <a:p>
            <a:pPr algn="l"/>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浅井さん、</a:t>
            </a:r>
            <a:r>
              <a:rPr lang="ja-JP" altLang="en-US" b="1" dirty="0">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平山</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さん、</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748227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AB510-E967-2494-0F15-1205C99D215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6B1ACDD-0CFB-D154-3E6D-B6C603AE54D7}"/>
              </a:ext>
            </a:extLst>
          </p:cNvPr>
          <p:cNvSpPr txBox="1"/>
          <p:nvPr/>
        </p:nvSpPr>
        <p:spPr>
          <a:xfrm>
            <a:off x="2596129" y="1152981"/>
            <a:ext cx="6701402" cy="769441"/>
          </a:xfrm>
          <a:prstGeom prst="rect">
            <a:avLst/>
          </a:prstGeom>
          <a:noFill/>
          <a:ln>
            <a:noFill/>
          </a:ln>
        </p:spPr>
        <p:txBody>
          <a:bodyPr wrap="square" rtlCol="0">
            <a:spAutoFit/>
          </a:bodyPr>
          <a:lstStyle/>
          <a:p>
            <a:pPr algn="ctr"/>
            <a:r>
              <a:rPr kumimoji="1" lang="en-US" altLang="ja-JP" sz="4400" dirty="0">
                <a:solidFill>
                  <a:srgbClr val="0070C0"/>
                </a:solidFill>
                <a:latin typeface="ＭＳ ゴシック" panose="020B0609070205080204" pitchFamily="49" charset="-128"/>
                <a:ea typeface="ＭＳ ゴシック" panose="020B0609070205080204" pitchFamily="49" charset="-128"/>
              </a:rPr>
              <a:t>2024</a:t>
            </a:r>
            <a:r>
              <a:rPr kumimoji="1" lang="ja-JP" altLang="en-US" sz="4400" dirty="0">
                <a:solidFill>
                  <a:srgbClr val="0070C0"/>
                </a:solidFill>
                <a:latin typeface="ＭＳ ゴシック" panose="020B0609070205080204" pitchFamily="49" charset="-128"/>
                <a:ea typeface="ＭＳ ゴシック" panose="020B0609070205080204" pitchFamily="49" charset="-128"/>
              </a:rPr>
              <a:t>年本日の登壇</a:t>
            </a:r>
          </a:p>
        </p:txBody>
      </p:sp>
      <p:sp>
        <p:nvSpPr>
          <p:cNvPr id="5" name="タイトル 1">
            <a:extLst>
              <a:ext uri="{FF2B5EF4-FFF2-40B4-BE49-F238E27FC236}">
                <a16:creationId xmlns:a16="http://schemas.microsoft.com/office/drawing/2014/main" id="{5B4588D9-0A1D-391E-A8ED-65B4C4B6F80F}"/>
              </a:ext>
            </a:extLst>
          </p:cNvPr>
          <p:cNvSpPr txBox="1">
            <a:spLocks/>
          </p:cNvSpPr>
          <p:nvPr/>
        </p:nvSpPr>
        <p:spPr>
          <a:xfrm>
            <a:off x="442668" y="248694"/>
            <a:ext cx="11306664"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13" name="テキスト ボックス 12">
            <a:extLst>
              <a:ext uri="{FF2B5EF4-FFF2-40B4-BE49-F238E27FC236}">
                <a16:creationId xmlns:a16="http://schemas.microsoft.com/office/drawing/2014/main" id="{583C11AD-97B5-323C-0FFE-91EE4694081D}"/>
              </a:ext>
            </a:extLst>
          </p:cNvPr>
          <p:cNvSpPr txBox="1"/>
          <p:nvPr/>
        </p:nvSpPr>
        <p:spPr>
          <a:xfrm>
            <a:off x="592977" y="2627255"/>
            <a:ext cx="11306664" cy="2308324"/>
          </a:xfrm>
          <a:prstGeom prst="rect">
            <a:avLst/>
          </a:prstGeom>
          <a:noFill/>
          <a:ln>
            <a:noFill/>
          </a:ln>
        </p:spPr>
        <p:txBody>
          <a:bodyPr wrap="square" rtlCol="0">
            <a:spAutoFit/>
          </a:bodyPr>
          <a:lstStyle/>
          <a:p>
            <a:pPr algn="ctr"/>
            <a:r>
              <a:rPr lang="ja-JP" altLang="ja-JP" sz="4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登壇</a:t>
            </a:r>
            <a:r>
              <a:rPr lang="ja-JP" altLang="en-US" sz="4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者：</a:t>
            </a:r>
            <a:r>
              <a:rPr lang="ja-JP" altLang="ja-JP" sz="4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石井さん</a:t>
            </a:r>
            <a:endParaRPr lang="ja-JP" altLang="ja-JP" sz="4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ja-JP" altLang="ja-JP" sz="4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「キャリコン資格後の目標」</a:t>
            </a:r>
            <a:endParaRPr lang="ja-JP" altLang="ja-JP" sz="4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endParaRPr kumimoji="1" lang="ja-JP" altLang="en-US" sz="4800" b="1" dirty="0">
              <a:solidFill>
                <a:schemeClr val="accent5">
                  <a:lumMod val="75000"/>
                </a:schemeClr>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7FE0E3D2-85C5-7AC8-BDC0-233BC9EBAA28}"/>
              </a:ext>
            </a:extLst>
          </p:cNvPr>
          <p:cNvSpPr txBox="1">
            <a:spLocks/>
          </p:cNvSpPr>
          <p:nvPr/>
        </p:nvSpPr>
        <p:spPr>
          <a:xfrm>
            <a:off x="442668" y="5818759"/>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4" name="テキスト ボックス 3">
            <a:extLst>
              <a:ext uri="{FF2B5EF4-FFF2-40B4-BE49-F238E27FC236}">
                <a16:creationId xmlns:a16="http://schemas.microsoft.com/office/drawing/2014/main" id="{AE3269AA-C709-E36B-3CF1-ECFBE8B6E786}"/>
              </a:ext>
            </a:extLst>
          </p:cNvPr>
          <p:cNvSpPr txBox="1"/>
          <p:nvPr/>
        </p:nvSpPr>
        <p:spPr>
          <a:xfrm>
            <a:off x="5061320" y="4884365"/>
            <a:ext cx="2145022" cy="369332"/>
          </a:xfrm>
          <a:prstGeom prst="rect">
            <a:avLst/>
          </a:prstGeom>
          <a:noFill/>
        </p:spPr>
        <p:txBody>
          <a:bodyPr wrap="square">
            <a:spAutoFit/>
          </a:bodyPr>
          <a:lstStyle/>
          <a:p>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１０：５０</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～１１：２０</a:t>
            </a:r>
            <a:endParaRPr lang="ja-JP" altLang="en-US" dirty="0"/>
          </a:p>
        </p:txBody>
      </p:sp>
      <p:sp>
        <p:nvSpPr>
          <p:cNvPr id="9" name="スライド番号プレースホルダー 8">
            <a:extLst>
              <a:ext uri="{FF2B5EF4-FFF2-40B4-BE49-F238E27FC236}">
                <a16:creationId xmlns:a16="http://schemas.microsoft.com/office/drawing/2014/main" id="{46624F1D-E9B9-C46F-C6AB-ABFA7C4169B7}"/>
              </a:ext>
            </a:extLst>
          </p:cNvPr>
          <p:cNvSpPr>
            <a:spLocks noGrp="1"/>
          </p:cNvSpPr>
          <p:nvPr>
            <p:ph type="sldNum" sz="quarter" idx="12"/>
          </p:nvPr>
        </p:nvSpPr>
        <p:spPr/>
        <p:txBody>
          <a:bodyPr/>
          <a:lstStyle/>
          <a:p>
            <a:fld id="{2691EF8E-F86E-4CFB-815D-48DEBFD082EC}" type="slidenum">
              <a:rPr kumimoji="1" lang="ja-JP" altLang="en-US" smtClean="0"/>
              <a:t>18</a:t>
            </a:fld>
            <a:endParaRPr kumimoji="1" lang="ja-JP" altLang="en-US"/>
          </a:p>
        </p:txBody>
      </p:sp>
    </p:spTree>
    <p:extLst>
      <p:ext uri="{BB962C8B-B14F-4D97-AF65-F5344CB8AC3E}">
        <p14:creationId xmlns:p14="http://schemas.microsoft.com/office/powerpoint/2010/main" val="58731125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EE841-75DF-FFBC-BC74-B33072E8312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272A1B-D810-69F6-B895-0F58815D4AAA}"/>
              </a:ext>
            </a:extLst>
          </p:cNvPr>
          <p:cNvSpPr>
            <a:spLocks noGrp="1"/>
          </p:cNvSpPr>
          <p:nvPr>
            <p:ph type="title"/>
          </p:nvPr>
        </p:nvSpPr>
        <p:spPr>
          <a:xfrm>
            <a:off x="915444" y="1260865"/>
            <a:ext cx="10515600" cy="623919"/>
          </a:xfrm>
        </p:spPr>
        <p:txBody>
          <a:bodyPr>
            <a:normAutofit fontScale="90000"/>
          </a:bodyPr>
          <a:lstStyle/>
          <a:p>
            <a:r>
              <a:rPr lang="ja-JP" altLang="en-US" sz="3200" b="1" u="sng" dirty="0">
                <a:latin typeface="游ゴシック" panose="020B0400000000000000" pitchFamily="50" charset="-128"/>
                <a:ea typeface="BIZ UDPゴシック" panose="020B0400000000000000" pitchFamily="50" charset="-128"/>
                <a:cs typeface="ＭＳ Ｐゴシック" panose="020B0600070205080204" pitchFamily="50" charset="-128"/>
              </a:rPr>
              <a:t>ペアワーク</a:t>
            </a:r>
            <a:r>
              <a:rPr lang="ja-JP" altLang="ja-JP" sz="3200" b="1" u="sng"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2000" b="1" u="sng"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グループ分け　①②、③④、</a:t>
            </a:r>
            <a:r>
              <a:rPr lang="ja-JP" altLang="en-US" sz="2000" b="1" u="sng" dirty="0">
                <a:latin typeface="游ゴシック" panose="020B0400000000000000" pitchFamily="50" charset="-128"/>
                <a:ea typeface="BIZ UDPゴシック" panose="020B0400000000000000" pitchFamily="50" charset="-128"/>
                <a:cs typeface="ＭＳ Ｐゴシック" panose="020B0600070205080204" pitchFamily="50" charset="-128"/>
              </a:rPr>
              <a:t>⑤⑥、⑦⑧、⑨オンライン</a:t>
            </a:r>
            <a:br>
              <a:rPr lang="ja-JP" altLang="ja-JP" sz="2000" dirty="0">
                <a:effectLst/>
                <a:latin typeface="游ゴシック" panose="020B0400000000000000" pitchFamily="50" charset="-128"/>
                <a:ea typeface="游ゴシック" panose="020B0400000000000000" pitchFamily="50" charset="-128"/>
                <a:cs typeface="ＭＳ Ｐゴシック" panose="020B0600070205080204" pitchFamily="50" charset="-128"/>
              </a:rPr>
            </a:br>
            <a:endParaRPr kumimoji="1" lang="ja-JP" altLang="en-US" sz="2000" dirty="0"/>
          </a:p>
        </p:txBody>
      </p:sp>
      <p:sp>
        <p:nvSpPr>
          <p:cNvPr id="4" name="タイトル 1">
            <a:extLst>
              <a:ext uri="{FF2B5EF4-FFF2-40B4-BE49-F238E27FC236}">
                <a16:creationId xmlns:a16="http://schemas.microsoft.com/office/drawing/2014/main" id="{0E590E3E-A10F-B482-7942-CF2E5F7F76C6}"/>
              </a:ext>
            </a:extLst>
          </p:cNvPr>
          <p:cNvSpPr txBox="1">
            <a:spLocks/>
          </p:cNvSpPr>
          <p:nvPr/>
        </p:nvSpPr>
        <p:spPr>
          <a:xfrm>
            <a:off x="597157" y="379323"/>
            <a:ext cx="11152173"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5" name="タイトル 1">
            <a:extLst>
              <a:ext uri="{FF2B5EF4-FFF2-40B4-BE49-F238E27FC236}">
                <a16:creationId xmlns:a16="http://schemas.microsoft.com/office/drawing/2014/main" id="{6FA7A9F7-6051-9EC4-0688-52C9AE13D437}"/>
              </a:ext>
            </a:extLst>
          </p:cNvPr>
          <p:cNvSpPr txBox="1">
            <a:spLocks/>
          </p:cNvSpPr>
          <p:nvPr/>
        </p:nvSpPr>
        <p:spPr>
          <a:xfrm>
            <a:off x="482077" y="5876386"/>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9" name="テキスト ボックス 8">
            <a:extLst>
              <a:ext uri="{FF2B5EF4-FFF2-40B4-BE49-F238E27FC236}">
                <a16:creationId xmlns:a16="http://schemas.microsoft.com/office/drawing/2014/main" id="{97DB7C17-1B67-E74C-79F1-AFF9C962BA8A}"/>
              </a:ext>
            </a:extLst>
          </p:cNvPr>
          <p:cNvSpPr txBox="1"/>
          <p:nvPr/>
        </p:nvSpPr>
        <p:spPr>
          <a:xfrm>
            <a:off x="658340" y="2220635"/>
            <a:ext cx="11090990" cy="2308324"/>
          </a:xfrm>
          <a:prstGeom prst="rect">
            <a:avLst/>
          </a:prstGeom>
          <a:noFill/>
        </p:spPr>
        <p:txBody>
          <a:bodyPr wrap="square">
            <a:spAutoFit/>
          </a:bodyPr>
          <a:lstStyle/>
          <a:p>
            <a:pPr marL="342900" lvl="0" indent="-342900" algn="just">
              <a:buFont typeface="+mj-ea"/>
              <a:buAutoNum type="circleNumDbPlain"/>
            </a:pPr>
            <a:r>
              <a:rPr lang="ja-JP" altLang="ja-JP" sz="36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今年一年の自身のキャリコンの関わり方の振返り</a:t>
            </a:r>
            <a:endParaRPr lang="ja-JP" altLang="ja-JP" sz="36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342900" lvl="0" indent="-342900" algn="just">
              <a:buFont typeface="+mj-ea"/>
              <a:buAutoNum type="circleNumDbPlain"/>
            </a:pPr>
            <a:r>
              <a:rPr lang="ja-JP" altLang="ja-JP" sz="36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できた事、良かったこと。感じた効用。得られた効用</a:t>
            </a:r>
            <a:endParaRPr lang="ja-JP" altLang="ja-JP" sz="36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342900" lvl="0" indent="-342900" algn="just">
              <a:buFont typeface="+mj-ea"/>
              <a:buAutoNum type="circleNumDbPlain"/>
            </a:pPr>
            <a:r>
              <a:rPr lang="ja-JP" altLang="ja-JP" sz="36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できなかった事、課題など</a:t>
            </a:r>
            <a:endParaRPr lang="ja-JP" altLang="ja-JP" sz="36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342900" lvl="0" indent="-342900" algn="just">
              <a:buFont typeface="+mj-ea"/>
              <a:buAutoNum type="circleNumDbPlain"/>
            </a:pPr>
            <a:r>
              <a:rPr lang="ja-JP" altLang="ja-JP" sz="36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今年はキャリコンとこう関わる</a:t>
            </a:r>
            <a:endParaRPr lang="ja-JP" altLang="ja-JP" sz="36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11" name="タイトル 1">
            <a:extLst>
              <a:ext uri="{FF2B5EF4-FFF2-40B4-BE49-F238E27FC236}">
                <a16:creationId xmlns:a16="http://schemas.microsoft.com/office/drawing/2014/main" id="{02E91542-B971-E453-608D-3A7E71C229D0}"/>
              </a:ext>
            </a:extLst>
          </p:cNvPr>
          <p:cNvSpPr txBox="1">
            <a:spLocks/>
          </p:cNvSpPr>
          <p:nvPr/>
        </p:nvSpPr>
        <p:spPr>
          <a:xfrm>
            <a:off x="782481" y="5204684"/>
            <a:ext cx="10781523" cy="623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u="sng" dirty="0">
                <a:latin typeface="游ゴシック" panose="020B0400000000000000" pitchFamily="50" charset="-128"/>
                <a:ea typeface="BIZ UDPゴシック" panose="020B0400000000000000" pitchFamily="50" charset="-128"/>
                <a:cs typeface="ＭＳ Ｐゴシック" panose="020B0600070205080204" pitchFamily="50" charset="-128"/>
              </a:rPr>
              <a:t>１１：４０～発表　１１：５５　集合写真</a:t>
            </a:r>
            <a:endParaRPr lang="en-US" altLang="ja-JP" sz="2800" b="1" u="sng" dirty="0">
              <a:latin typeface="游ゴシック" panose="020B0400000000000000" pitchFamily="50" charset="-128"/>
              <a:ea typeface="BIZ UDPゴシック" panose="020B0400000000000000" pitchFamily="50" charset="-128"/>
              <a:cs typeface="ＭＳ Ｐゴシック" panose="020B0600070205080204" pitchFamily="50" charset="-128"/>
            </a:endParaRPr>
          </a:p>
          <a:p>
            <a:br>
              <a:rPr lang="ja-JP" altLang="ja-JP" sz="2800" dirty="0">
                <a:latin typeface="游ゴシック" panose="020B0400000000000000" pitchFamily="50" charset="-128"/>
                <a:ea typeface="游ゴシック" panose="020B0400000000000000" pitchFamily="50" charset="-128"/>
                <a:cs typeface="ＭＳ Ｐゴシック" panose="020B0600070205080204" pitchFamily="50" charset="-128"/>
              </a:rPr>
            </a:br>
            <a:endParaRPr lang="ja-JP" altLang="en-US" sz="2800" dirty="0"/>
          </a:p>
        </p:txBody>
      </p:sp>
      <p:sp>
        <p:nvSpPr>
          <p:cNvPr id="13" name="スライド番号プレースホルダー 12">
            <a:extLst>
              <a:ext uri="{FF2B5EF4-FFF2-40B4-BE49-F238E27FC236}">
                <a16:creationId xmlns:a16="http://schemas.microsoft.com/office/drawing/2014/main" id="{7CC9E0F4-2091-98E0-BC2A-EFE0C556C7C9}"/>
              </a:ext>
            </a:extLst>
          </p:cNvPr>
          <p:cNvSpPr>
            <a:spLocks noGrp="1"/>
          </p:cNvSpPr>
          <p:nvPr>
            <p:ph type="sldNum" sz="quarter" idx="12"/>
          </p:nvPr>
        </p:nvSpPr>
        <p:spPr/>
        <p:txBody>
          <a:bodyPr/>
          <a:lstStyle/>
          <a:p>
            <a:fld id="{2691EF8E-F86E-4CFB-815D-48DEBFD082EC}" type="slidenum">
              <a:rPr kumimoji="1" lang="ja-JP" altLang="en-US" smtClean="0"/>
              <a:t>19</a:t>
            </a:fld>
            <a:endParaRPr kumimoji="1" lang="ja-JP" altLang="en-US"/>
          </a:p>
        </p:txBody>
      </p:sp>
    </p:spTree>
    <p:extLst>
      <p:ext uri="{BB962C8B-B14F-4D97-AF65-F5344CB8AC3E}">
        <p14:creationId xmlns:p14="http://schemas.microsoft.com/office/powerpoint/2010/main" val="286373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E85E5-77A8-F214-3AD9-93DAE2056AA8}"/>
              </a:ext>
            </a:extLst>
          </p:cNvPr>
          <p:cNvSpPr>
            <a:spLocks noGrp="1"/>
          </p:cNvSpPr>
          <p:nvPr>
            <p:ph type="title"/>
          </p:nvPr>
        </p:nvSpPr>
        <p:spPr>
          <a:xfrm>
            <a:off x="380464" y="972648"/>
            <a:ext cx="9609512" cy="493885"/>
          </a:xfrm>
        </p:spPr>
        <p:txBody>
          <a:bodyPr>
            <a:normAutofit/>
          </a:bodyPr>
          <a:lstStyle/>
          <a:p>
            <a:r>
              <a:rPr lang="ja-JP" altLang="ja-JP" sz="2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タイムテーブル（予定）</a:t>
            </a:r>
            <a:r>
              <a:rPr lang="ja-JP" altLang="en-US" sz="2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3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＊配布資料のページ数の順番と、共有画面の順番と相違があります。</a:t>
            </a:r>
            <a:endParaRPr kumimoji="1" lang="ja-JP" altLang="en-US" sz="1300" dirty="0"/>
          </a:p>
        </p:txBody>
      </p:sp>
      <p:sp>
        <p:nvSpPr>
          <p:cNvPr id="3" name="コンテンツ プレースホルダー 2">
            <a:extLst>
              <a:ext uri="{FF2B5EF4-FFF2-40B4-BE49-F238E27FC236}">
                <a16:creationId xmlns:a16="http://schemas.microsoft.com/office/drawing/2014/main" id="{06E72F0C-57A7-F4A9-77D1-22BA9569F37B}"/>
              </a:ext>
            </a:extLst>
          </p:cNvPr>
          <p:cNvSpPr>
            <a:spLocks noGrp="1"/>
          </p:cNvSpPr>
          <p:nvPr>
            <p:ph idx="1"/>
          </p:nvPr>
        </p:nvSpPr>
        <p:spPr>
          <a:xfrm>
            <a:off x="420388" y="1664712"/>
            <a:ext cx="5760097" cy="4351338"/>
          </a:xfrm>
          <a:ln>
            <a:solidFill>
              <a:schemeClr val="accent1"/>
            </a:solidFill>
          </a:ln>
        </p:spPr>
        <p:txBody>
          <a:bodyPr>
            <a:noAutofit/>
          </a:bodyPr>
          <a:lstStyle/>
          <a:p>
            <a:pPr algn="l"/>
            <a:r>
              <a:rPr lang="en-US" altLang="ja-JP" sz="1600" b="1" dirty="0">
                <a:solidFill>
                  <a:schemeClr val="accent5">
                    <a:lumMod val="75000"/>
                  </a:schemeClr>
                </a:solidFill>
                <a:effectLst/>
                <a:latin typeface="BIZ UDPゴシック" panose="020B0400000000000000" pitchFamily="50" charset="-128"/>
                <a:ea typeface="游ゴシック" panose="020B0400000000000000" pitchFamily="50" charset="-128"/>
                <a:cs typeface="ＭＳ Ｐゴシック" panose="020B0600070205080204" pitchFamily="50" charset="-128"/>
              </a:rPr>
              <a:t>09</a:t>
            </a: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：４０　　　　受付開始　</a:t>
            </a:r>
            <a:endParaRPr lang="ja-JP" altLang="ja-JP" sz="1600" dirty="0">
              <a:solidFill>
                <a:schemeClr val="accent5">
                  <a:lumMod val="75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０９：５０頃　　オンライン接続開始</a:t>
            </a:r>
            <a:endParaRPr lang="ja-JP" altLang="ja-JP" sz="1600" dirty="0">
              <a:solidFill>
                <a:schemeClr val="accent5">
                  <a:lumMod val="75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１０：００</a:t>
            </a:r>
            <a:r>
              <a:rPr lang="ja-JP" altLang="en-US"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600" b="1" dirty="0">
                <a:solidFill>
                  <a:schemeClr val="accent5">
                    <a:lumMod val="75000"/>
                  </a:schemeClr>
                </a:solidFill>
                <a:latin typeface="游ゴシック" panose="020B0400000000000000" pitchFamily="50" charset="-128"/>
                <a:ea typeface="BIZ UDPゴシック" panose="020B0400000000000000" pitchFamily="50" charset="-128"/>
                <a:cs typeface="ＭＳ Ｐゴシック" panose="020B0600070205080204" pitchFamily="50" charset="-128"/>
              </a:rPr>
              <a:t>　配布資料　確認</a:t>
            </a:r>
            <a:endParaRPr lang="en-US" altLang="ja-JP" sz="1600" b="1" dirty="0">
              <a:solidFill>
                <a:schemeClr val="accent5">
                  <a:lumMod val="75000"/>
                </a:schemeClr>
              </a:solidFill>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はじめに</a:t>
            </a:r>
            <a:r>
              <a:rPr lang="ja-JP" altLang="en-US"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　ご挨拶</a:t>
            </a:r>
            <a:endParaRPr lang="en-US" altLang="ja-JP" sz="1600" dirty="0">
              <a:solidFill>
                <a:schemeClr val="accent5">
                  <a:lumMod val="75000"/>
                </a:schemeClr>
              </a:solidFill>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今期の活動報告＆</a:t>
            </a:r>
            <a:r>
              <a:rPr lang="ja-JP" altLang="en-US"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今期</a:t>
            </a: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トピックス＆来期の活動発表</a:t>
            </a:r>
            <a:endParaRPr lang="en-US"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メンバー資格共有　代表発表</a:t>
            </a:r>
            <a:endParaRPr lang="en-US" altLang="ja-JP" sz="1600" dirty="0">
              <a:solidFill>
                <a:schemeClr val="accent5">
                  <a:lumMod val="75000"/>
                </a:schemeClr>
              </a:solidFill>
              <a:latin typeface="游ゴシック" panose="020B0400000000000000" pitchFamily="50" charset="-128"/>
              <a:ea typeface="游ゴシック" panose="020B0400000000000000" pitchFamily="50" charset="-128"/>
              <a:cs typeface="ＭＳ Ｐゴシック" panose="020B0600070205080204" pitchFamily="50" charset="-128"/>
            </a:endParaRPr>
          </a:p>
          <a:p>
            <a:pPr indent="0" algn="l">
              <a:buNone/>
            </a:pP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試験範囲</a:t>
            </a:r>
            <a:r>
              <a:rPr lang="en-US"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10P</a:t>
            </a: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ヒアリング　キャリコン力のヒント　</a:t>
            </a:r>
            <a:endParaRPr lang="ja-JP" altLang="ja-JP" sz="1600" dirty="0">
              <a:solidFill>
                <a:schemeClr val="accent5">
                  <a:lumMod val="75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indent="0" algn="just">
              <a:buNone/>
            </a:pP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（試験範囲</a:t>
            </a:r>
            <a:r>
              <a:rPr lang="en-US"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10P</a:t>
            </a: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から紐解いていく）</a:t>
            </a:r>
            <a:endParaRPr lang="ja-JP" altLang="ja-JP" sz="1600" dirty="0">
              <a:solidFill>
                <a:schemeClr val="accent5">
                  <a:lumMod val="75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indent="0" algn="l">
              <a:buNone/>
            </a:pP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前回イベント振り返り＆参加者コメント</a:t>
            </a:r>
            <a:endParaRPr lang="en-US" altLang="ja-JP" sz="1600" dirty="0">
              <a:solidFill>
                <a:schemeClr val="accent5">
                  <a:lumMod val="75000"/>
                </a:schemeClr>
              </a:solidFill>
              <a:latin typeface="游ゴシック" panose="020B0400000000000000" pitchFamily="50" charset="-128"/>
              <a:ea typeface="游ゴシック" panose="020B0400000000000000" pitchFamily="50" charset="-128"/>
              <a:cs typeface="ＭＳ Ｐゴシック" panose="020B0600070205080204" pitchFamily="50" charset="-128"/>
            </a:endParaRPr>
          </a:p>
          <a:p>
            <a:pPr indent="0" algn="l">
              <a:buNone/>
            </a:pPr>
            <a:r>
              <a:rPr lang="ja-JP" altLang="ja-JP" sz="1600" b="1" dirty="0">
                <a:solidFill>
                  <a:schemeClr val="accent5">
                    <a:lumMod val="75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ここまでの振返り　</a:t>
            </a:r>
            <a:endParaRPr lang="ja-JP" altLang="ja-JP" sz="1600" dirty="0">
              <a:solidFill>
                <a:schemeClr val="accent5">
                  <a:lumMod val="75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ja-JP" altLang="ja-JP" sz="1600" b="1" dirty="0">
                <a:solidFill>
                  <a:schemeClr val="accent2">
                    <a:lumMod val="50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１０：５０　本日の登壇　石井さん</a:t>
            </a:r>
            <a:endParaRPr lang="ja-JP" altLang="ja-JP" sz="1600" dirty="0">
              <a:solidFill>
                <a:schemeClr val="accent2">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ja-JP" altLang="ja-JP" sz="1600" b="1" dirty="0">
                <a:solidFill>
                  <a:schemeClr val="accent2">
                    <a:lumMod val="50000"/>
                  </a:schemeClr>
                </a:solidFill>
                <a:effectLst/>
                <a:latin typeface="游ゴシック" panose="020B0400000000000000" pitchFamily="50" charset="-128"/>
                <a:ea typeface="BIZ UDPゴシック" panose="020B0400000000000000" pitchFamily="50" charset="-128"/>
                <a:cs typeface="ＭＳ Ｐゴシック" panose="020B0600070205080204" pitchFamily="50" charset="-128"/>
              </a:rPr>
              <a:t>　　　　　　「キャリコン資格後の目標」</a:t>
            </a:r>
            <a:endParaRPr kumimoji="1" lang="ja-JP" altLang="en-US" sz="1600" dirty="0">
              <a:solidFill>
                <a:schemeClr val="accent2">
                  <a:lumMod val="50000"/>
                </a:schemeClr>
              </a:solidFill>
            </a:endParaRPr>
          </a:p>
        </p:txBody>
      </p:sp>
      <p:sp>
        <p:nvSpPr>
          <p:cNvPr id="4" name="コンテンツ プレースホルダー 2">
            <a:extLst>
              <a:ext uri="{FF2B5EF4-FFF2-40B4-BE49-F238E27FC236}">
                <a16:creationId xmlns:a16="http://schemas.microsoft.com/office/drawing/2014/main" id="{C610C99B-ECD8-77DA-E352-28D736C550C6}"/>
              </a:ext>
            </a:extLst>
          </p:cNvPr>
          <p:cNvSpPr txBox="1">
            <a:spLocks/>
          </p:cNvSpPr>
          <p:nvPr/>
        </p:nvSpPr>
        <p:spPr>
          <a:xfrm>
            <a:off x="6537649" y="1714131"/>
            <a:ext cx="5306008" cy="4301919"/>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１１：２０　ワークテーマ　</a:t>
            </a:r>
            <a:endParaRPr lang="ja-JP"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もっとキャリコン力の効用を感じる一年にする為の具体的展開を考える</a:t>
            </a:r>
            <a:endParaRPr lang="ja-JP"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１１：４０　ワークグループ発表</a:t>
            </a:r>
            <a:endParaRPr lang="ja-JP"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en-US" altLang="ja-JP" sz="1600" b="1" dirty="0">
                <a:latin typeface="BIZ UDPゴシック" panose="020B0400000000000000" pitchFamily="50" charset="-128"/>
                <a:ea typeface="游ゴシック" panose="020B0400000000000000" pitchFamily="50" charset="-128"/>
                <a:cs typeface="ＭＳ Ｐゴシック" panose="020B0600070205080204" pitchFamily="50" charset="-128"/>
              </a:rPr>
              <a:t>11</a:t>
            </a:r>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：５５　</a:t>
            </a:r>
            <a:r>
              <a:rPr lang="ja-JP" altLang="en-US" sz="1600" b="1" u="sng" dirty="0">
                <a:latin typeface="游ゴシック" panose="020B0400000000000000" pitchFamily="50" charset="-128"/>
                <a:ea typeface="BIZ UDPゴシック" panose="020B0400000000000000" pitchFamily="50" charset="-128"/>
                <a:cs typeface="ＭＳ Ｐゴシック" panose="020B0600070205080204" pitchFamily="50" charset="-128"/>
              </a:rPr>
              <a:t>集合写真　</a:t>
            </a:r>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終わりに、かた付け</a:t>
            </a:r>
            <a:endParaRPr lang="ja-JP"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１２：００　解散　忘年会会場移動</a:t>
            </a:r>
            <a:endParaRPr lang="ja-JP"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１２：３０　</a:t>
            </a:r>
            <a:r>
              <a:rPr lang="ja-JP" altLang="en-US" sz="1600" b="1" dirty="0">
                <a:latin typeface="游ゴシック" panose="020B0400000000000000" pitchFamily="50" charset="-128"/>
                <a:ea typeface="BIZ UDPゴシック" panose="020B0400000000000000" pitchFamily="50" charset="-128"/>
                <a:cs typeface="ＭＳ Ｐゴシック" panose="020B0600070205080204" pitchFamily="50" charset="-128"/>
              </a:rPr>
              <a:t>懇親</a:t>
            </a:r>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忘年会</a:t>
            </a:r>
            <a:endParaRPr lang="ja-JP"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rPr>
              <a:t>１４：３０　解散</a:t>
            </a:r>
            <a:r>
              <a:rPr lang="ja-JP" altLang="en-US" sz="1600" b="1" dirty="0">
                <a:latin typeface="游ゴシック" panose="020B0400000000000000" pitchFamily="50" charset="-128"/>
                <a:ea typeface="BIZ UDPゴシック" panose="020B0400000000000000" pitchFamily="50" charset="-128"/>
                <a:cs typeface="ＭＳ Ｐゴシック" panose="020B0600070205080204" pitchFamily="50" charset="-128"/>
              </a:rPr>
              <a:t>　</a:t>
            </a:r>
            <a:endParaRPr lang="en-US" altLang="ja-JP" sz="1600" b="1" dirty="0">
              <a:latin typeface="游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sz="1200" b="1" dirty="0">
                <a:solidFill>
                  <a:schemeClr val="accent6"/>
                </a:solidFill>
                <a:latin typeface="游ゴシック" panose="020B0400000000000000" pitchFamily="50" charset="-128"/>
                <a:ea typeface="BIZ UDPゴシック" panose="020B0400000000000000" pitchFamily="50" charset="-128"/>
                <a:cs typeface="ＭＳ Ｐゴシック" panose="020B0600070205080204" pitchFamily="50" charset="-128"/>
              </a:rPr>
              <a:t>連絡事項</a:t>
            </a:r>
            <a:endParaRPr lang="en-US" altLang="ja-JP" sz="1200" b="1" dirty="0">
              <a:solidFill>
                <a:schemeClr val="accent6"/>
              </a:solidFill>
              <a:latin typeface="游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sz="1200" b="1" dirty="0">
                <a:solidFill>
                  <a:schemeClr val="accent6"/>
                </a:solidFill>
                <a:latin typeface="游ゴシック" panose="020B0400000000000000" pitchFamily="50" charset="-128"/>
                <a:ea typeface="BIZ UDPゴシック" panose="020B0400000000000000" pitchFamily="50" charset="-128"/>
                <a:cs typeface="ＭＳ Ｐゴシック" panose="020B0600070205080204" pitchFamily="50" charset="-128"/>
              </a:rPr>
              <a:t>忘年会会場移動について</a:t>
            </a:r>
            <a:endParaRPr lang="en-US" altLang="ja-JP" sz="1200" b="1" dirty="0">
              <a:solidFill>
                <a:schemeClr val="accent6"/>
              </a:solidFill>
              <a:latin typeface="游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sz="1200" b="1" dirty="0">
                <a:solidFill>
                  <a:schemeClr val="accent6"/>
                </a:solidFill>
                <a:latin typeface="BIZ UDPゴシック" panose="020B0400000000000000" pitchFamily="50" charset="-128"/>
                <a:ea typeface="BIZ UDPゴシック" panose="020B0400000000000000" pitchFamily="50" charset="-128"/>
              </a:rPr>
              <a:t>忘年会</a:t>
            </a:r>
            <a:r>
              <a:rPr kumimoji="1" lang="zh-TW" altLang="en-US" sz="1200" b="1" dirty="0">
                <a:solidFill>
                  <a:schemeClr val="accent6"/>
                </a:solidFill>
                <a:latin typeface="BIZ UDPゴシック" panose="020B0400000000000000" pitchFamily="50" charset="-128"/>
                <a:ea typeface="BIZ UDPゴシック" panose="020B0400000000000000" pitchFamily="50" charset="-128"/>
              </a:rPr>
              <a:t>会場</a:t>
            </a:r>
            <a:r>
              <a:rPr kumimoji="1" lang="ja-JP" altLang="en-US" sz="1200" b="1" dirty="0">
                <a:solidFill>
                  <a:schemeClr val="accent6"/>
                </a:solidFill>
                <a:latin typeface="BIZ UDPゴシック" panose="020B0400000000000000" pitchFamily="50" charset="-128"/>
                <a:ea typeface="BIZ UDPゴシック" panose="020B0400000000000000" pitchFamily="50" charset="-128"/>
              </a:rPr>
              <a:t>：</a:t>
            </a:r>
            <a:r>
              <a:rPr kumimoji="1" lang="zh-TW" altLang="en-US" sz="1200" b="1" dirty="0">
                <a:solidFill>
                  <a:schemeClr val="accent6"/>
                </a:solidFill>
                <a:latin typeface="BIZ UDPゴシック" panose="020B0400000000000000" pitchFamily="50" charset="-128"/>
                <a:ea typeface="BIZ UDPゴシック" panose="020B0400000000000000" pitchFamily="50" charset="-128"/>
              </a:rPr>
              <a:t>巴里食堂　広島駅前店</a:t>
            </a:r>
            <a:r>
              <a:rPr lang="ja-JP" altLang="en-US" sz="1200" b="1" dirty="0">
                <a:solidFill>
                  <a:schemeClr val="accent6"/>
                </a:solidFill>
                <a:latin typeface="BIZ UDPゴシック" panose="020B0400000000000000" pitchFamily="50" charset="-128"/>
                <a:ea typeface="BIZ UDPゴシック" panose="020B0400000000000000" pitchFamily="50" charset="-128"/>
              </a:rPr>
              <a:t>　広島駅北口</a:t>
            </a:r>
            <a:endParaRPr kumimoji="1" lang="en-US" altLang="zh-TW" sz="1200" b="1" dirty="0">
              <a:solidFill>
                <a:schemeClr val="accent6"/>
              </a:solidFill>
              <a:latin typeface="BIZ UDPゴシック" panose="020B0400000000000000" pitchFamily="50" charset="-128"/>
              <a:ea typeface="BIZ UDPゴシック" panose="020B0400000000000000" pitchFamily="50" charset="-128"/>
            </a:endParaRPr>
          </a:p>
          <a:p>
            <a:r>
              <a:rPr lang="ja-JP" altLang="en-US" sz="1200" b="1" dirty="0">
                <a:solidFill>
                  <a:schemeClr val="accent6"/>
                </a:solidFill>
                <a:latin typeface="BIZ UDPゴシック" panose="020B0400000000000000" pitchFamily="50" charset="-128"/>
                <a:ea typeface="BIZ UDPゴシック" panose="020B0400000000000000" pitchFamily="50" charset="-128"/>
              </a:rPr>
              <a:t>森重と村中さんの車で送迎します。</a:t>
            </a:r>
            <a:endParaRPr lang="en-US" altLang="ja-JP" sz="1200" b="1" dirty="0">
              <a:solidFill>
                <a:schemeClr val="accent6"/>
              </a:solidFill>
              <a:latin typeface="BIZ UDPゴシック" panose="020B0400000000000000" pitchFamily="50" charset="-128"/>
              <a:ea typeface="BIZ UDPゴシック" panose="020B0400000000000000" pitchFamily="50" charset="-128"/>
            </a:endParaRPr>
          </a:p>
          <a:p>
            <a:r>
              <a:rPr lang="ja-JP" altLang="en-US" sz="1200" b="1" dirty="0">
                <a:solidFill>
                  <a:schemeClr val="accent6"/>
                </a:solidFill>
                <a:latin typeface="BIZ UDPゴシック" panose="020B0400000000000000" pitchFamily="50" charset="-128"/>
                <a:ea typeface="BIZ UDPゴシック" panose="020B0400000000000000" pitchFamily="50" charset="-128"/>
              </a:rPr>
              <a:t>①②③④（森重）⑤⑥⑦⑧⑨（村中さん）</a:t>
            </a:r>
            <a:endParaRPr lang="ja-JP" altLang="en-US" sz="1200" dirty="0">
              <a:solidFill>
                <a:schemeClr val="accent6"/>
              </a:solidFill>
            </a:endParaRPr>
          </a:p>
        </p:txBody>
      </p:sp>
      <p:sp>
        <p:nvSpPr>
          <p:cNvPr id="6" name="タイトル 1">
            <a:extLst>
              <a:ext uri="{FF2B5EF4-FFF2-40B4-BE49-F238E27FC236}">
                <a16:creationId xmlns:a16="http://schemas.microsoft.com/office/drawing/2014/main" id="{5AE5C54A-78D2-31AF-5450-B94D152E125C}"/>
              </a:ext>
            </a:extLst>
          </p:cNvPr>
          <p:cNvSpPr txBox="1">
            <a:spLocks/>
          </p:cNvSpPr>
          <p:nvPr/>
        </p:nvSpPr>
        <p:spPr>
          <a:xfrm>
            <a:off x="380464" y="280585"/>
            <a:ext cx="11600042"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7" name="タイトル 1">
            <a:extLst>
              <a:ext uri="{FF2B5EF4-FFF2-40B4-BE49-F238E27FC236}">
                <a16:creationId xmlns:a16="http://schemas.microsoft.com/office/drawing/2014/main" id="{D7962823-020B-3BAF-5B61-14E7E3992395}"/>
              </a:ext>
            </a:extLst>
          </p:cNvPr>
          <p:cNvSpPr txBox="1">
            <a:spLocks/>
          </p:cNvSpPr>
          <p:nvPr/>
        </p:nvSpPr>
        <p:spPr>
          <a:xfrm>
            <a:off x="217753" y="6272425"/>
            <a:ext cx="1063063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0" name="スライド番号プレースホルダー 9">
            <a:extLst>
              <a:ext uri="{FF2B5EF4-FFF2-40B4-BE49-F238E27FC236}">
                <a16:creationId xmlns:a16="http://schemas.microsoft.com/office/drawing/2014/main" id="{9353CE0A-E21B-E004-9C54-CA0206FEC1BA}"/>
              </a:ext>
            </a:extLst>
          </p:cNvPr>
          <p:cNvSpPr>
            <a:spLocks noGrp="1"/>
          </p:cNvSpPr>
          <p:nvPr>
            <p:ph type="sldNum" sz="quarter" idx="12"/>
          </p:nvPr>
        </p:nvSpPr>
        <p:spPr/>
        <p:txBody>
          <a:bodyPr/>
          <a:lstStyle/>
          <a:p>
            <a:fld id="{2691EF8E-F86E-4CFB-815D-48DEBFD082EC}" type="slidenum">
              <a:rPr kumimoji="1" lang="ja-JP" altLang="en-US" smtClean="0"/>
              <a:t>2</a:t>
            </a:fld>
            <a:endParaRPr kumimoji="1" lang="ja-JP" altLang="en-US"/>
          </a:p>
        </p:txBody>
      </p:sp>
    </p:spTree>
    <p:extLst>
      <p:ext uri="{BB962C8B-B14F-4D97-AF65-F5344CB8AC3E}">
        <p14:creationId xmlns:p14="http://schemas.microsoft.com/office/powerpoint/2010/main" val="299471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2BC01A1-4794-83EC-BD65-FE262A475AEA}"/>
              </a:ext>
            </a:extLst>
          </p:cNvPr>
          <p:cNvSpPr txBox="1"/>
          <p:nvPr/>
        </p:nvSpPr>
        <p:spPr>
          <a:xfrm>
            <a:off x="746448" y="1092128"/>
            <a:ext cx="11178075" cy="4462760"/>
          </a:xfrm>
          <a:prstGeom prst="rect">
            <a:avLst/>
          </a:prstGeom>
          <a:noFill/>
        </p:spPr>
        <p:txBody>
          <a:bodyPr wrap="square">
            <a:spAutoFit/>
          </a:bodyPr>
          <a:lstStyle/>
          <a:p>
            <a:pPr algn="ctr"/>
            <a:r>
              <a:rPr lang="ja-JP" altLang="en-US"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来期の活動について</a:t>
            </a:r>
            <a:endPar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endParaRPr>
          </a:p>
          <a:p>
            <a:pPr algn="ctr"/>
            <a:endPar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endParaRPr>
          </a:p>
          <a:p>
            <a:pPr algn="ctr"/>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CC</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広島</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2025</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年度の活動への想い</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として</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CC</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自らが能動的にキャリコン力を展開してその効用を</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日常生活で</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実感できる</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CC</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広島メンバーが増えてほしい。</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en-US" altLang="ja-JP" sz="18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 </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キャッチコピー</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ja-JP" altLang="ja-JP" sz="5400" b="1" u="sng"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キャリコン力</a:t>
            </a:r>
            <a:r>
              <a:rPr lang="ja-JP" altLang="en-US" sz="5400" b="1" u="sng"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の</a:t>
            </a:r>
            <a:r>
              <a:rPr lang="ja-JP" altLang="en-US" sz="5400" b="1" u="sng" dirty="0">
                <a:latin typeface="游ゴシック" panose="020B0400000000000000" pitchFamily="50" charset="-128"/>
                <a:ea typeface="BIZ UDPゴシック" panose="020B0400000000000000" pitchFamily="50" charset="-128"/>
                <a:cs typeface="ＭＳ Ｐゴシック" panose="020B0600070205080204" pitchFamily="50" charset="-128"/>
              </a:rPr>
              <a:t>日常</a:t>
            </a:r>
            <a:r>
              <a:rPr lang="ja-JP" altLang="ja-JP" sz="5400" b="1" u="sng"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展開</a:t>
            </a:r>
            <a:endParaRPr lang="ja-JP" altLang="ja-JP" sz="5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en-US" altLang="ja-JP" sz="1800" b="1" dirty="0">
                <a:effectLst/>
                <a:highlight>
                  <a:srgbClr val="FFFF00"/>
                </a:highlight>
                <a:latin typeface="BIZ UDPゴシック" panose="020B0400000000000000" pitchFamily="50" charset="-128"/>
                <a:ea typeface="游ゴシック" panose="020B0400000000000000" pitchFamily="50" charset="-128"/>
                <a:cs typeface="ＭＳ Ｐゴシック" panose="020B0600070205080204" pitchFamily="50" charset="-128"/>
              </a:rPr>
              <a:t> </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キャッチフレーズ</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en-US" altLang="ja-JP" b="1" dirty="0">
                <a:latin typeface="BIZ UDPゴシック" panose="020B0400000000000000" pitchFamily="50" charset="-128"/>
                <a:ea typeface="游ゴシック" panose="020B0400000000000000" pitchFamily="50" charset="-128"/>
                <a:cs typeface="ＭＳ Ｐゴシック" panose="020B0600070205080204" pitchFamily="50" charset="-128"/>
              </a:rPr>
              <a:t>2025</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年は私の日常にキャリコン力を能動</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的に</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展開</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して、</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もっとキャリコン力の効用を感じる一年に</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しよう</a:t>
            </a:r>
            <a:r>
              <a:rPr lang="ja-JP" altLang="en-US" b="1" dirty="0">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来期納会では</a:t>
            </a:r>
            <a:r>
              <a:rPr lang="ja-JP" altLang="ja-JP"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キャリコン効用を大いに語</a:t>
            </a:r>
            <a:r>
              <a:rPr lang="ja-JP" altLang="en-US" sz="1800" b="1" dirty="0">
                <a:effectLst/>
                <a:highlight>
                  <a:srgbClr val="FFFF00"/>
                </a:highlight>
                <a:latin typeface="游ゴシック" panose="020B0400000000000000" pitchFamily="50" charset="-128"/>
                <a:ea typeface="BIZ UDPゴシック" panose="020B0400000000000000" pitchFamily="50" charset="-128"/>
                <a:cs typeface="ＭＳ Ｐゴシック" panose="020B0600070205080204" pitchFamily="50" charset="-128"/>
              </a:rPr>
              <a:t>りましょう！</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ct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 name="タイトル 1">
            <a:extLst>
              <a:ext uri="{FF2B5EF4-FFF2-40B4-BE49-F238E27FC236}">
                <a16:creationId xmlns:a16="http://schemas.microsoft.com/office/drawing/2014/main" id="{5A79C2D2-0C9F-E96E-5FFB-8EC2B572FF50}"/>
              </a:ext>
            </a:extLst>
          </p:cNvPr>
          <p:cNvSpPr txBox="1">
            <a:spLocks/>
          </p:cNvSpPr>
          <p:nvPr/>
        </p:nvSpPr>
        <p:spPr>
          <a:xfrm>
            <a:off x="442668" y="327709"/>
            <a:ext cx="11306664"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8" name="タイトル 1">
            <a:extLst>
              <a:ext uri="{FF2B5EF4-FFF2-40B4-BE49-F238E27FC236}">
                <a16:creationId xmlns:a16="http://schemas.microsoft.com/office/drawing/2014/main" id="{F584202D-8763-731C-3123-56223EDD7A50}"/>
              </a:ext>
            </a:extLst>
          </p:cNvPr>
          <p:cNvSpPr txBox="1">
            <a:spLocks/>
          </p:cNvSpPr>
          <p:nvPr/>
        </p:nvSpPr>
        <p:spPr>
          <a:xfrm>
            <a:off x="542194" y="5854736"/>
            <a:ext cx="11382329"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0" name="スライド番号プレースホルダー 9">
            <a:extLst>
              <a:ext uri="{FF2B5EF4-FFF2-40B4-BE49-F238E27FC236}">
                <a16:creationId xmlns:a16="http://schemas.microsoft.com/office/drawing/2014/main" id="{1C98C2F0-E659-D5EB-E075-BD41A96C5294}"/>
              </a:ext>
            </a:extLst>
          </p:cNvPr>
          <p:cNvSpPr>
            <a:spLocks noGrp="1"/>
          </p:cNvSpPr>
          <p:nvPr>
            <p:ph type="sldNum" sz="quarter" idx="12"/>
          </p:nvPr>
        </p:nvSpPr>
        <p:spPr/>
        <p:txBody>
          <a:bodyPr/>
          <a:lstStyle/>
          <a:p>
            <a:fld id="{2691EF8E-F86E-4CFB-815D-48DEBFD082EC}" type="slidenum">
              <a:rPr kumimoji="1" lang="ja-JP" altLang="en-US" smtClean="0"/>
              <a:t>20</a:t>
            </a:fld>
            <a:endParaRPr kumimoji="1" lang="ja-JP" altLang="en-US"/>
          </a:p>
        </p:txBody>
      </p:sp>
      <p:sp>
        <p:nvSpPr>
          <p:cNvPr id="11" name="テキスト ボックス 10">
            <a:extLst>
              <a:ext uri="{FF2B5EF4-FFF2-40B4-BE49-F238E27FC236}">
                <a16:creationId xmlns:a16="http://schemas.microsoft.com/office/drawing/2014/main" id="{9896B57F-162A-B2D3-36B8-BAB20EA72D71}"/>
              </a:ext>
            </a:extLst>
          </p:cNvPr>
          <p:cNvSpPr txBox="1"/>
          <p:nvPr/>
        </p:nvSpPr>
        <p:spPr>
          <a:xfrm>
            <a:off x="611390" y="5323378"/>
            <a:ext cx="6096000" cy="369332"/>
          </a:xfrm>
          <a:prstGeom prst="rect">
            <a:avLst/>
          </a:prstGeom>
          <a:noFill/>
        </p:spPr>
        <p:txBody>
          <a:bodyPr wrap="square">
            <a:spAutoFit/>
          </a:bodyPr>
          <a:lstStyle/>
          <a:p>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森脇さん、</a:t>
            </a:r>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田口さん</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307709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EC13FF2-5EA0-2EED-4667-2FD7E0765889}"/>
              </a:ext>
            </a:extLst>
          </p:cNvPr>
          <p:cNvSpPr txBox="1">
            <a:spLocks/>
          </p:cNvSpPr>
          <p:nvPr/>
        </p:nvSpPr>
        <p:spPr>
          <a:xfrm>
            <a:off x="650542" y="790976"/>
            <a:ext cx="11659645" cy="65502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800" b="1" dirty="0">
                <a:latin typeface="游ゴシック" panose="020B0400000000000000" pitchFamily="50" charset="-128"/>
                <a:ea typeface="BIZ UDPゴシック" panose="020B0400000000000000" pitchFamily="50" charset="-128"/>
                <a:cs typeface="ＭＳ Ｐゴシック" panose="020B0600070205080204" pitchFamily="50" charset="-128"/>
              </a:rPr>
              <a:t>今期の活動報告＆来期の活動</a:t>
            </a:r>
            <a:r>
              <a:rPr lang="ja-JP" altLang="en-US" sz="2800" b="1" dirty="0">
                <a:latin typeface="游ゴシック" panose="020B0400000000000000" pitchFamily="50" charset="-128"/>
                <a:ea typeface="BIZ UDPゴシック" panose="020B0400000000000000" pitchFamily="50" charset="-128"/>
                <a:cs typeface="ＭＳ Ｐゴシック" panose="020B0600070205080204" pitchFamily="50" charset="-128"/>
              </a:rPr>
              <a:t>について</a:t>
            </a:r>
            <a:br>
              <a:rPr lang="ja-JP" altLang="ja-JP" sz="2800" dirty="0">
                <a:latin typeface="游ゴシック" panose="020B0400000000000000" pitchFamily="50" charset="-128"/>
                <a:ea typeface="游ゴシック" panose="020B0400000000000000" pitchFamily="50" charset="-128"/>
                <a:cs typeface="ＭＳ Ｐゴシック" panose="020B0600070205080204" pitchFamily="50" charset="-128"/>
              </a:rPr>
            </a:br>
            <a:endParaRPr lang="ja-JP" altLang="en-US" sz="1400" dirty="0">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513E0258-77E4-CB7D-231A-2DB2931D7996}"/>
              </a:ext>
            </a:extLst>
          </p:cNvPr>
          <p:cNvSpPr txBox="1">
            <a:spLocks/>
          </p:cNvSpPr>
          <p:nvPr/>
        </p:nvSpPr>
        <p:spPr>
          <a:xfrm>
            <a:off x="746448" y="226340"/>
            <a:ext cx="10742645"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11" name="タイトル 1">
            <a:extLst>
              <a:ext uri="{FF2B5EF4-FFF2-40B4-BE49-F238E27FC236}">
                <a16:creationId xmlns:a16="http://schemas.microsoft.com/office/drawing/2014/main" id="{0D4E204F-BE41-0619-139E-E38A74A92047}"/>
              </a:ext>
            </a:extLst>
          </p:cNvPr>
          <p:cNvSpPr txBox="1">
            <a:spLocks/>
          </p:cNvSpPr>
          <p:nvPr/>
        </p:nvSpPr>
        <p:spPr>
          <a:xfrm>
            <a:off x="789992" y="6316042"/>
            <a:ext cx="10126824"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pic>
        <p:nvPicPr>
          <p:cNvPr id="13" name="図 12">
            <a:extLst>
              <a:ext uri="{FF2B5EF4-FFF2-40B4-BE49-F238E27FC236}">
                <a16:creationId xmlns:a16="http://schemas.microsoft.com/office/drawing/2014/main" id="{7D867019-36DA-FE9D-EB17-E9A8C32E8BDA}"/>
              </a:ext>
            </a:extLst>
          </p:cNvPr>
          <p:cNvPicPr>
            <a:picLocks noChangeAspect="1"/>
          </p:cNvPicPr>
          <p:nvPr/>
        </p:nvPicPr>
        <p:blipFill>
          <a:blip r:embed="rId2"/>
          <a:srcRect l="2472" t="33379" r="48307" b="18963"/>
          <a:stretch/>
        </p:blipFill>
        <p:spPr>
          <a:xfrm>
            <a:off x="746449" y="1212981"/>
            <a:ext cx="10742645" cy="5032310"/>
          </a:xfrm>
          <a:prstGeom prst="rect">
            <a:avLst/>
          </a:prstGeom>
        </p:spPr>
      </p:pic>
      <p:sp>
        <p:nvSpPr>
          <p:cNvPr id="15" name="スライド番号プレースホルダー 14">
            <a:extLst>
              <a:ext uri="{FF2B5EF4-FFF2-40B4-BE49-F238E27FC236}">
                <a16:creationId xmlns:a16="http://schemas.microsoft.com/office/drawing/2014/main" id="{A2A7D121-294A-9B8E-51C8-2239330022B9}"/>
              </a:ext>
            </a:extLst>
          </p:cNvPr>
          <p:cNvSpPr>
            <a:spLocks noGrp="1"/>
          </p:cNvSpPr>
          <p:nvPr>
            <p:ph type="sldNum" sz="quarter" idx="12"/>
          </p:nvPr>
        </p:nvSpPr>
        <p:spPr/>
        <p:txBody>
          <a:bodyPr/>
          <a:lstStyle/>
          <a:p>
            <a:fld id="{2691EF8E-F86E-4CFB-815D-48DEBFD082EC}" type="slidenum">
              <a:rPr kumimoji="1" lang="ja-JP" altLang="en-US" smtClean="0"/>
              <a:t>21</a:t>
            </a:fld>
            <a:endParaRPr kumimoji="1" lang="ja-JP" altLang="en-US"/>
          </a:p>
        </p:txBody>
      </p:sp>
      <p:sp>
        <p:nvSpPr>
          <p:cNvPr id="2" name="テキスト ボックス 1">
            <a:extLst>
              <a:ext uri="{FF2B5EF4-FFF2-40B4-BE49-F238E27FC236}">
                <a16:creationId xmlns:a16="http://schemas.microsoft.com/office/drawing/2014/main" id="{DB063E10-2DE9-019C-9C0A-4532C5C8D106}"/>
              </a:ext>
            </a:extLst>
          </p:cNvPr>
          <p:cNvSpPr txBox="1"/>
          <p:nvPr/>
        </p:nvSpPr>
        <p:spPr>
          <a:xfrm rot="1040714">
            <a:off x="6788885" y="1439524"/>
            <a:ext cx="5270747" cy="707886"/>
          </a:xfrm>
          <a:prstGeom prst="rect">
            <a:avLst/>
          </a:prstGeom>
          <a:noFill/>
          <a:ln>
            <a:solidFill>
              <a:schemeClr val="accent2">
                <a:lumMod val="75000"/>
              </a:schemeClr>
            </a:solidFill>
          </a:ln>
        </p:spPr>
        <p:txBody>
          <a:bodyPr wrap="square" rtlCol="0">
            <a:spAutoFit/>
          </a:bodyPr>
          <a:lstStyle/>
          <a:p>
            <a:pPr algn="ctr"/>
            <a:r>
              <a:rPr kumimoji="1" lang="ja-JP" altLang="en-US" sz="2000" b="1" dirty="0">
                <a:solidFill>
                  <a:srgbClr val="FF0000"/>
                </a:solidFill>
                <a:latin typeface="BIZ UDPゴシック" panose="020B0400000000000000" pitchFamily="50" charset="-128"/>
                <a:ea typeface="BIZ UDPゴシック" panose="020B0400000000000000" pitchFamily="50" charset="-128"/>
              </a:rPr>
              <a:t>随時会員募集　詳しくは「</a:t>
            </a:r>
            <a:r>
              <a:rPr kumimoji="1" lang="en-US" altLang="ja-JP" sz="2000" b="1" dirty="0">
                <a:solidFill>
                  <a:srgbClr val="FF0000"/>
                </a:solidFill>
                <a:latin typeface="BIZ UDPゴシック" panose="020B0400000000000000" pitchFamily="50" charset="-128"/>
                <a:ea typeface="BIZ UDPゴシック" panose="020B0400000000000000" pitchFamily="50" charset="-128"/>
              </a:rPr>
              <a:t>CC</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広島駅前校」で検索！</a:t>
            </a:r>
          </a:p>
        </p:txBody>
      </p:sp>
    </p:spTree>
    <p:extLst>
      <p:ext uri="{BB962C8B-B14F-4D97-AF65-F5344CB8AC3E}">
        <p14:creationId xmlns:p14="http://schemas.microsoft.com/office/powerpoint/2010/main" val="313354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EDE249F-117E-88AF-0848-8792E6EA6D22}"/>
              </a:ext>
            </a:extLst>
          </p:cNvPr>
          <p:cNvSpPr>
            <a:spLocks noGrp="1"/>
          </p:cNvSpPr>
          <p:nvPr>
            <p:ph type="sldNum" sz="quarter" idx="12"/>
          </p:nvPr>
        </p:nvSpPr>
        <p:spPr/>
        <p:txBody>
          <a:bodyPr/>
          <a:lstStyle/>
          <a:p>
            <a:fld id="{2691EF8E-F86E-4CFB-815D-48DEBFD082EC}" type="slidenum">
              <a:rPr kumimoji="1" lang="ja-JP" altLang="en-US" smtClean="0"/>
              <a:t>3</a:t>
            </a:fld>
            <a:endParaRPr kumimoji="1" lang="ja-JP" altLang="en-US"/>
          </a:p>
        </p:txBody>
      </p:sp>
      <p:pic>
        <p:nvPicPr>
          <p:cNvPr id="4" name="図 3">
            <a:extLst>
              <a:ext uri="{FF2B5EF4-FFF2-40B4-BE49-F238E27FC236}">
                <a16:creationId xmlns:a16="http://schemas.microsoft.com/office/drawing/2014/main" id="{65984021-4D0D-4E2B-CD9F-15BBDF9402FE}"/>
              </a:ext>
            </a:extLst>
          </p:cNvPr>
          <p:cNvPicPr>
            <a:picLocks noChangeAspect="1"/>
          </p:cNvPicPr>
          <p:nvPr/>
        </p:nvPicPr>
        <p:blipFill>
          <a:blip r:embed="rId2"/>
          <a:srcRect l="3378" t="11887" r="5012" b="18000"/>
          <a:stretch/>
        </p:blipFill>
        <p:spPr>
          <a:xfrm>
            <a:off x="273775" y="1495011"/>
            <a:ext cx="7795981" cy="4064033"/>
          </a:xfrm>
          <a:prstGeom prst="rect">
            <a:avLst/>
          </a:prstGeom>
        </p:spPr>
      </p:pic>
      <p:sp>
        <p:nvSpPr>
          <p:cNvPr id="5" name="タイトル 1">
            <a:extLst>
              <a:ext uri="{FF2B5EF4-FFF2-40B4-BE49-F238E27FC236}">
                <a16:creationId xmlns:a16="http://schemas.microsoft.com/office/drawing/2014/main" id="{95D06E83-24E0-BCB2-CB78-378666FCFB2D}"/>
              </a:ext>
            </a:extLst>
          </p:cNvPr>
          <p:cNvSpPr txBox="1">
            <a:spLocks/>
          </p:cNvSpPr>
          <p:nvPr/>
        </p:nvSpPr>
        <p:spPr>
          <a:xfrm>
            <a:off x="380464" y="280585"/>
            <a:ext cx="11600042"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6" name="タイトル 1">
            <a:extLst>
              <a:ext uri="{FF2B5EF4-FFF2-40B4-BE49-F238E27FC236}">
                <a16:creationId xmlns:a16="http://schemas.microsoft.com/office/drawing/2014/main" id="{1D8716BB-5105-2E64-39EC-D43541DCE154}"/>
              </a:ext>
            </a:extLst>
          </p:cNvPr>
          <p:cNvSpPr txBox="1">
            <a:spLocks/>
          </p:cNvSpPr>
          <p:nvPr/>
        </p:nvSpPr>
        <p:spPr>
          <a:xfrm>
            <a:off x="224012" y="5924169"/>
            <a:ext cx="11756494"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3" name="テキスト ボックス 2">
            <a:extLst>
              <a:ext uri="{FF2B5EF4-FFF2-40B4-BE49-F238E27FC236}">
                <a16:creationId xmlns:a16="http://schemas.microsoft.com/office/drawing/2014/main" id="{7A5B470C-EC4A-391A-9D33-EFF18C881BF5}"/>
              </a:ext>
            </a:extLst>
          </p:cNvPr>
          <p:cNvSpPr txBox="1"/>
          <p:nvPr/>
        </p:nvSpPr>
        <p:spPr>
          <a:xfrm>
            <a:off x="1888746" y="984533"/>
            <a:ext cx="8086530" cy="646331"/>
          </a:xfrm>
          <a:prstGeom prst="rect">
            <a:avLst/>
          </a:prstGeom>
          <a:noFill/>
        </p:spPr>
        <p:txBody>
          <a:bodyPr wrap="square" rtlCol="0">
            <a:spAutoFit/>
          </a:bodyPr>
          <a:lstStyle/>
          <a:p>
            <a:pPr algn="ctr"/>
            <a:r>
              <a:rPr lang="en-US" altLang="ja-JP" sz="3600" b="1" dirty="0">
                <a:effectLst/>
                <a:latin typeface="BIZ UDPゴシック" panose="020B0400000000000000" pitchFamily="50" charset="-128"/>
                <a:ea typeface="游ゴシック" panose="020B0400000000000000" pitchFamily="50" charset="-128"/>
                <a:cs typeface="ＭＳ Ｐゴシック" panose="020B0600070205080204" pitchFamily="50" charset="-128"/>
              </a:rPr>
              <a:t>CC</a:t>
            </a:r>
            <a:r>
              <a:rPr lang="ja-JP" altLang="ja-JP" sz="36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広島納会＆忘年会　</a:t>
            </a:r>
            <a:endParaRPr kumimoji="1" lang="ja-JP" altLang="en-US" sz="3600" dirty="0"/>
          </a:p>
        </p:txBody>
      </p:sp>
      <p:pic>
        <p:nvPicPr>
          <p:cNvPr id="10" name="図 9">
            <a:extLst>
              <a:ext uri="{FF2B5EF4-FFF2-40B4-BE49-F238E27FC236}">
                <a16:creationId xmlns:a16="http://schemas.microsoft.com/office/drawing/2014/main" id="{03BD0D5E-71B4-F1E8-3516-49CEA67D8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120" y="2233994"/>
            <a:ext cx="3629225" cy="2721919"/>
          </a:xfrm>
          <a:prstGeom prst="rect">
            <a:avLst/>
          </a:prstGeom>
        </p:spPr>
      </p:pic>
      <p:sp>
        <p:nvSpPr>
          <p:cNvPr id="11" name="テキスト ボックス 10">
            <a:extLst>
              <a:ext uri="{FF2B5EF4-FFF2-40B4-BE49-F238E27FC236}">
                <a16:creationId xmlns:a16="http://schemas.microsoft.com/office/drawing/2014/main" id="{6019CC04-8078-E340-D301-82FEBAC62E16}"/>
              </a:ext>
            </a:extLst>
          </p:cNvPr>
          <p:cNvSpPr txBox="1"/>
          <p:nvPr/>
        </p:nvSpPr>
        <p:spPr>
          <a:xfrm>
            <a:off x="8069756" y="1991238"/>
            <a:ext cx="1163216" cy="2308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1</a:t>
            </a:r>
            <a:r>
              <a:rPr kumimoji="1" lang="ja-JP" altLang="en-US" sz="900" dirty="0">
                <a:latin typeface="BIZ UDPゴシック" panose="020B0400000000000000" pitchFamily="50" charset="-128"/>
                <a:ea typeface="BIZ UDPゴシック" panose="020B0400000000000000" pitchFamily="50" charset="-128"/>
              </a:rPr>
              <a:t>月</a:t>
            </a:r>
            <a:r>
              <a:rPr kumimoji="1" lang="en-US" altLang="ja-JP" sz="900" dirty="0">
                <a:latin typeface="BIZ UDPゴシック" panose="020B0400000000000000" pitchFamily="50" charset="-128"/>
                <a:ea typeface="BIZ UDPゴシック" panose="020B0400000000000000" pitchFamily="50" charset="-128"/>
              </a:rPr>
              <a:t>16</a:t>
            </a:r>
            <a:r>
              <a:rPr kumimoji="1" lang="ja-JP" altLang="en-US" sz="900" dirty="0">
                <a:latin typeface="BIZ UDPゴシック" panose="020B0400000000000000" pitchFamily="50" charset="-128"/>
                <a:ea typeface="BIZ UDPゴシック" panose="020B0400000000000000" pitchFamily="50" charset="-128"/>
              </a:rPr>
              <a:t>日</a:t>
            </a:r>
          </a:p>
        </p:txBody>
      </p:sp>
    </p:spTree>
    <p:extLst>
      <p:ext uri="{BB962C8B-B14F-4D97-AF65-F5344CB8AC3E}">
        <p14:creationId xmlns:p14="http://schemas.microsoft.com/office/powerpoint/2010/main" val="335365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CAFBD-0AA3-AC57-6AF7-92F43184B7B8}"/>
              </a:ext>
            </a:extLst>
          </p:cNvPr>
          <p:cNvSpPr>
            <a:spLocks noGrp="1"/>
          </p:cNvSpPr>
          <p:nvPr>
            <p:ph type="title"/>
          </p:nvPr>
        </p:nvSpPr>
        <p:spPr>
          <a:xfrm>
            <a:off x="614265" y="1700006"/>
            <a:ext cx="10515600" cy="1325563"/>
          </a:xfrm>
          <a:ln>
            <a:noFill/>
          </a:ln>
        </p:spPr>
        <p:txBody>
          <a:bodyPr>
            <a:noAutofit/>
          </a:bodyPr>
          <a:lstStyle/>
          <a:p>
            <a:r>
              <a:rPr lang="ja-JP" altLang="ja-JP" sz="2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はじめに</a:t>
            </a:r>
            <a:r>
              <a:rPr lang="ja-JP" altLang="en-US" sz="2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　ご挨拶</a:t>
            </a:r>
            <a:br>
              <a:rPr lang="en-US" altLang="ja-JP" sz="2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br>
            <a:r>
              <a:rPr lang="ja-JP" altLang="ja-JP" sz="2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今期の活動報告＆トピックス＆来期の活動</a:t>
            </a:r>
            <a:r>
              <a:rPr lang="ja-JP" altLang="en-US" sz="2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について</a:t>
            </a:r>
            <a:br>
              <a:rPr lang="ja-JP" altLang="ja-JP" sz="2800" dirty="0">
                <a:effectLst/>
                <a:latin typeface="游ゴシック" panose="020B0400000000000000" pitchFamily="50" charset="-128"/>
                <a:ea typeface="游ゴシック" panose="020B0400000000000000" pitchFamily="50" charset="-128"/>
                <a:cs typeface="ＭＳ Ｐゴシック" panose="020B0600070205080204" pitchFamily="50" charset="-128"/>
              </a:rPr>
            </a:br>
            <a:endParaRPr kumimoji="1" lang="ja-JP" altLang="en-US" sz="2800" dirty="0"/>
          </a:p>
        </p:txBody>
      </p:sp>
      <p:sp>
        <p:nvSpPr>
          <p:cNvPr id="4" name="タイトル 1">
            <a:extLst>
              <a:ext uri="{FF2B5EF4-FFF2-40B4-BE49-F238E27FC236}">
                <a16:creationId xmlns:a16="http://schemas.microsoft.com/office/drawing/2014/main" id="{AC96CB56-E8A4-CAFC-1C85-BB19EA215E40}"/>
              </a:ext>
            </a:extLst>
          </p:cNvPr>
          <p:cNvSpPr txBox="1">
            <a:spLocks/>
          </p:cNvSpPr>
          <p:nvPr/>
        </p:nvSpPr>
        <p:spPr>
          <a:xfrm>
            <a:off x="374244" y="473418"/>
            <a:ext cx="11600042"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5" name="タイトル 1">
            <a:extLst>
              <a:ext uri="{FF2B5EF4-FFF2-40B4-BE49-F238E27FC236}">
                <a16:creationId xmlns:a16="http://schemas.microsoft.com/office/drawing/2014/main" id="{66F7DA88-4A62-0686-61D5-51D4AF979D98}"/>
              </a:ext>
            </a:extLst>
          </p:cNvPr>
          <p:cNvSpPr txBox="1">
            <a:spLocks/>
          </p:cNvSpPr>
          <p:nvPr/>
        </p:nvSpPr>
        <p:spPr>
          <a:xfrm>
            <a:off x="217792" y="5905421"/>
            <a:ext cx="11756494"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7" name="テキスト ボックス 6">
            <a:extLst>
              <a:ext uri="{FF2B5EF4-FFF2-40B4-BE49-F238E27FC236}">
                <a16:creationId xmlns:a16="http://schemas.microsoft.com/office/drawing/2014/main" id="{5B55364B-FBAA-2C09-9E24-24218CAA5D79}"/>
              </a:ext>
            </a:extLst>
          </p:cNvPr>
          <p:cNvSpPr txBox="1"/>
          <p:nvPr/>
        </p:nvSpPr>
        <p:spPr>
          <a:xfrm>
            <a:off x="696686" y="3708094"/>
            <a:ext cx="11234057" cy="646331"/>
          </a:xfrm>
          <a:prstGeom prst="rect">
            <a:avLst/>
          </a:prstGeom>
          <a:noFill/>
        </p:spPr>
        <p:txBody>
          <a:bodyPr wrap="square">
            <a:spAutoFit/>
          </a:bodyPr>
          <a:lstStyle/>
          <a:p>
            <a:r>
              <a:rPr lang="ja-JP" altLang="en-US" sz="1800" b="1" dirty="0">
                <a:latin typeface="BIZ UDPゴシック" panose="020B0400000000000000" pitchFamily="50" charset="-128"/>
                <a:ea typeface="BIZ UDPゴシック" panose="020B0400000000000000" pitchFamily="50" charset="-128"/>
                <a:cs typeface="ＭＳ Ｐゴシック" panose="020B0600070205080204" pitchFamily="50" charset="-128"/>
              </a:rPr>
              <a:t>皆さんと一緒に振返っていこうと思います。</a:t>
            </a:r>
            <a:endParaRPr lang="en-US" altLang="ja-JP" sz="1800" b="1"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sz="1800" b="1" dirty="0">
                <a:latin typeface="BIZ UDPゴシック" panose="020B0400000000000000" pitchFamily="50" charset="-128"/>
                <a:ea typeface="BIZ UDPゴシック" panose="020B0400000000000000" pitchFamily="50" charset="-128"/>
                <a:cs typeface="ＭＳ Ｐゴシック" panose="020B0600070205080204" pitchFamily="50" charset="-128"/>
              </a:rPr>
              <a:t>随所でコメントを頂戴できたら幸いです。コメンターを記載しています。</a:t>
            </a:r>
            <a:endParaRPr lang="ja-JP" altLang="en-US" b="1" dirty="0">
              <a:latin typeface="BIZ UDPゴシック" panose="020B0400000000000000" pitchFamily="50" charset="-128"/>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7790571E-71B2-5D94-4FF5-04FE36A859FC}"/>
              </a:ext>
            </a:extLst>
          </p:cNvPr>
          <p:cNvSpPr>
            <a:spLocks noGrp="1"/>
          </p:cNvSpPr>
          <p:nvPr>
            <p:ph type="sldNum" sz="quarter" idx="12"/>
          </p:nvPr>
        </p:nvSpPr>
        <p:spPr/>
        <p:txBody>
          <a:bodyPr/>
          <a:lstStyle/>
          <a:p>
            <a:fld id="{2691EF8E-F86E-4CFB-815D-48DEBFD082EC}" type="slidenum">
              <a:rPr kumimoji="1" lang="ja-JP" altLang="en-US" smtClean="0"/>
              <a:t>4</a:t>
            </a:fld>
            <a:endParaRPr kumimoji="1" lang="ja-JP" altLang="en-US"/>
          </a:p>
        </p:txBody>
      </p:sp>
    </p:spTree>
    <p:extLst>
      <p:ext uri="{BB962C8B-B14F-4D97-AF65-F5344CB8AC3E}">
        <p14:creationId xmlns:p14="http://schemas.microsoft.com/office/powerpoint/2010/main" val="237194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E1A18-BC25-4340-B2E2-C4F0A0178424}"/>
              </a:ext>
            </a:extLst>
          </p:cNvPr>
          <p:cNvSpPr>
            <a:spLocks noGrp="1"/>
          </p:cNvSpPr>
          <p:nvPr>
            <p:ph type="ctrTitle"/>
          </p:nvPr>
        </p:nvSpPr>
        <p:spPr>
          <a:xfrm>
            <a:off x="327372" y="819358"/>
            <a:ext cx="11511593" cy="625492"/>
          </a:xfrm>
          <a:solidFill>
            <a:schemeClr val="accent4">
              <a:lumMod val="20000"/>
              <a:lumOff val="80000"/>
            </a:schemeClr>
          </a:solidFill>
          <a:ln>
            <a:solidFill>
              <a:schemeClr val="accent5">
                <a:lumMod val="20000"/>
                <a:lumOff val="80000"/>
              </a:schemeClr>
            </a:solidFill>
          </a:ln>
        </p:spPr>
        <p:txBody>
          <a:bodyPr>
            <a:normAutofit/>
          </a:bodyPr>
          <a:lstStyle/>
          <a:p>
            <a:r>
              <a:rPr kumimoji="1" lang="en-US" altLang="ja-JP" sz="3200" b="1" dirty="0">
                <a:solidFill>
                  <a:schemeClr val="accent1"/>
                </a:solidFill>
                <a:latin typeface="BIZ UDPゴシック" panose="020B0400000000000000" pitchFamily="50" charset="-128"/>
                <a:ea typeface="BIZ UDPゴシック" panose="020B0400000000000000" pitchFamily="50" charset="-128"/>
              </a:rPr>
              <a:t>CC</a:t>
            </a:r>
            <a:r>
              <a:rPr lang="ja-JP" altLang="en-US" sz="3200" b="1" dirty="0">
                <a:solidFill>
                  <a:schemeClr val="accent1"/>
                </a:solidFill>
                <a:latin typeface="BIZ UDPゴシック" panose="020B0400000000000000" pitchFamily="50" charset="-128"/>
                <a:ea typeface="BIZ UDPゴシック" panose="020B0400000000000000" pitchFamily="50" charset="-128"/>
              </a:rPr>
              <a:t>広島</a:t>
            </a: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駅前校</a:t>
            </a:r>
            <a:r>
              <a:rPr lang="ja-JP" altLang="en-US" sz="3200" b="1" dirty="0">
                <a:solidFill>
                  <a:schemeClr val="accent1"/>
                </a:solidFill>
                <a:latin typeface="BIZ UDPゴシック" panose="020B0400000000000000" pitchFamily="50" charset="-128"/>
                <a:ea typeface="BIZ UDPゴシック" panose="020B0400000000000000" pitchFamily="50" charset="-128"/>
              </a:rPr>
              <a:t>紹介</a:t>
            </a: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　</a:t>
            </a:r>
            <a:r>
              <a:rPr kumimoji="1" lang="ja-JP" altLang="en-US" sz="2400" b="1" dirty="0">
                <a:solidFill>
                  <a:schemeClr val="accent1"/>
                </a:solidFill>
                <a:latin typeface="BIZ UDPゴシック" panose="020B0400000000000000" pitchFamily="50" charset="-128"/>
                <a:ea typeface="BIZ UDPゴシック" panose="020B0400000000000000" pitchFamily="50" charset="-128"/>
              </a:rPr>
              <a:t>通称</a:t>
            </a:r>
            <a:r>
              <a:rPr kumimoji="1" lang="en-US" altLang="ja-JP" sz="2400" b="1" dirty="0">
                <a:solidFill>
                  <a:schemeClr val="accent1"/>
                </a:solidFill>
                <a:latin typeface="BIZ UDPゴシック" panose="020B0400000000000000" pitchFamily="50" charset="-128"/>
                <a:ea typeface="BIZ UDPゴシック" panose="020B0400000000000000" pitchFamily="50" charset="-128"/>
              </a:rPr>
              <a:t>CC</a:t>
            </a:r>
            <a:r>
              <a:rPr kumimoji="1" lang="ja-JP" altLang="en-US" sz="2400" b="1" dirty="0">
                <a:solidFill>
                  <a:schemeClr val="accent1"/>
                </a:solidFill>
                <a:latin typeface="BIZ UDPゴシック" panose="020B0400000000000000" pitchFamily="50" charset="-128"/>
                <a:ea typeface="BIZ UDPゴシック" panose="020B0400000000000000" pitchFamily="50" charset="-128"/>
              </a:rPr>
              <a:t>広島　</a:t>
            </a:r>
          </a:p>
        </p:txBody>
      </p:sp>
      <p:sp>
        <p:nvSpPr>
          <p:cNvPr id="8" name="テキスト ボックス 7">
            <a:extLst>
              <a:ext uri="{FF2B5EF4-FFF2-40B4-BE49-F238E27FC236}">
                <a16:creationId xmlns:a16="http://schemas.microsoft.com/office/drawing/2014/main" id="{9AE55515-08A1-4429-A604-11F7E98FD707}"/>
              </a:ext>
            </a:extLst>
          </p:cNvPr>
          <p:cNvSpPr txBox="1"/>
          <p:nvPr/>
        </p:nvSpPr>
        <p:spPr>
          <a:xfrm>
            <a:off x="340203" y="1505297"/>
            <a:ext cx="11485117" cy="1107996"/>
          </a:xfrm>
          <a:prstGeom prst="rect">
            <a:avLst/>
          </a:prstGeom>
          <a:solidFill>
            <a:schemeClr val="accent2">
              <a:lumMod val="20000"/>
              <a:lumOff val="80000"/>
            </a:schemeClr>
          </a:solidFill>
          <a:ln>
            <a:solidFill>
              <a:srgbClr val="0070C0"/>
            </a:solidFill>
          </a:ln>
        </p:spPr>
        <p:txBody>
          <a:bodyPr wrap="square">
            <a:spAutoFit/>
          </a:bodyPr>
          <a:lstStyle/>
          <a:p>
            <a:pPr algn="ctr"/>
            <a:r>
              <a:rPr lang="ja-JP" altLang="en-US" sz="2400" b="1" i="0" dirty="0">
                <a:solidFill>
                  <a:srgbClr val="FF0000"/>
                </a:solidFill>
                <a:effectLst/>
                <a:latin typeface="BIZ UDPゴシック" panose="020B0400000000000000" pitchFamily="50" charset="-128"/>
                <a:ea typeface="BIZ UDPゴシック" panose="020B0400000000000000" pitchFamily="50" charset="-128"/>
              </a:rPr>
              <a:t>２０２１年</a:t>
            </a:r>
            <a:r>
              <a:rPr lang="en-US" altLang="ja-JP" sz="2400" b="1" i="0" dirty="0">
                <a:solidFill>
                  <a:srgbClr val="FF0000"/>
                </a:solidFill>
                <a:effectLst/>
                <a:latin typeface="BIZ UDPゴシック" panose="020B0400000000000000" pitchFamily="50" charset="-128"/>
                <a:ea typeface="BIZ UDPゴシック" panose="020B0400000000000000" pitchFamily="50" charset="-128"/>
              </a:rPr>
              <a:t>1</a:t>
            </a:r>
            <a:r>
              <a:rPr lang="ja-JP" altLang="en-US" sz="2400" b="1" i="0" dirty="0">
                <a:solidFill>
                  <a:srgbClr val="FF0000"/>
                </a:solidFill>
                <a:effectLst/>
                <a:latin typeface="BIZ UDPゴシック" panose="020B0400000000000000" pitchFamily="50" charset="-128"/>
                <a:ea typeface="BIZ UDPゴシック" panose="020B0400000000000000" pitchFamily="50" charset="-128"/>
              </a:rPr>
              <a:t>月設立</a:t>
            </a:r>
            <a:endParaRPr lang="en-US" altLang="ja-JP" sz="2400" b="1" i="0" dirty="0">
              <a:solidFill>
                <a:srgbClr val="FF0000"/>
              </a:solidFill>
              <a:effectLst/>
              <a:latin typeface="BIZ UDPゴシック" panose="020B0400000000000000" pitchFamily="50" charset="-128"/>
              <a:ea typeface="BIZ UDPゴシック" panose="020B0400000000000000" pitchFamily="50" charset="-128"/>
            </a:endParaRPr>
          </a:p>
          <a:p>
            <a:pPr algn="ctr"/>
            <a:r>
              <a:rPr lang="ja-JP" altLang="en-US" sz="2400" b="1" i="0" dirty="0">
                <a:solidFill>
                  <a:srgbClr val="0070C0"/>
                </a:solidFill>
                <a:effectLst/>
                <a:latin typeface="BIZ UDPゴシック" panose="020B0400000000000000" pitchFamily="50" charset="-128"/>
                <a:ea typeface="BIZ UDPゴシック" panose="020B0400000000000000" pitchFamily="50" charset="-128"/>
              </a:rPr>
              <a:t>設立目的：キャリコン資格取得後の</a:t>
            </a:r>
            <a:r>
              <a:rPr lang="ja-JP" altLang="en-US" sz="2400" b="1" dirty="0">
                <a:solidFill>
                  <a:srgbClr val="0070C0"/>
                </a:solidFill>
                <a:latin typeface="BIZ UDPゴシック" panose="020B0400000000000000" pitchFamily="50" charset="-128"/>
                <a:ea typeface="BIZ UDPゴシック" panose="020B0400000000000000" pitchFamily="50" charset="-128"/>
              </a:rPr>
              <a:t>キャリコン</a:t>
            </a:r>
            <a:r>
              <a:rPr lang="ja-JP" altLang="en-US" sz="2400" b="1" i="0" dirty="0">
                <a:solidFill>
                  <a:srgbClr val="0070C0"/>
                </a:solidFill>
                <a:effectLst/>
                <a:latin typeface="BIZ UDPゴシック" panose="020B0400000000000000" pitchFamily="50" charset="-128"/>
                <a:ea typeface="BIZ UDPゴシック" panose="020B0400000000000000" pitchFamily="50" charset="-128"/>
              </a:rPr>
              <a:t>同士の啓発交流</a:t>
            </a:r>
            <a:r>
              <a:rPr lang="ja-JP" altLang="en-US" sz="2400" b="1" dirty="0">
                <a:solidFill>
                  <a:srgbClr val="0070C0"/>
                </a:solidFill>
                <a:latin typeface="BIZ UDPゴシック" panose="020B0400000000000000" pitchFamily="50" charset="-128"/>
                <a:ea typeface="BIZ UDPゴシック" panose="020B0400000000000000" pitchFamily="50" charset="-128"/>
              </a:rPr>
              <a:t>と</a:t>
            </a:r>
            <a:r>
              <a:rPr lang="ja-JP" altLang="en-US" sz="2400" b="1" i="0" dirty="0">
                <a:solidFill>
                  <a:srgbClr val="0070C0"/>
                </a:solidFill>
                <a:effectLst/>
                <a:latin typeface="BIZ UDPゴシック" panose="020B0400000000000000" pitchFamily="50" charset="-128"/>
                <a:ea typeface="BIZ UDPゴシック" panose="020B0400000000000000" pitchFamily="50" charset="-128"/>
              </a:rPr>
              <a:t>継続学習の支援</a:t>
            </a:r>
            <a:endParaRPr lang="en-US" altLang="ja-JP" sz="1600" b="1" i="0" dirty="0">
              <a:solidFill>
                <a:srgbClr val="FF0000"/>
              </a:solidFill>
              <a:effectLst/>
              <a:latin typeface="BIZ UDPゴシック" panose="020B0400000000000000" pitchFamily="50" charset="-128"/>
              <a:ea typeface="BIZ UDPゴシック" panose="020B0400000000000000" pitchFamily="50" charset="-128"/>
            </a:endParaRPr>
          </a:p>
          <a:p>
            <a:pPr algn="ctr"/>
            <a:r>
              <a:rPr lang="ja-JP" altLang="en-US" b="1" dirty="0">
                <a:solidFill>
                  <a:srgbClr val="FF0000"/>
                </a:solidFill>
                <a:latin typeface="BIZ UDPゴシック" panose="020B0400000000000000" pitchFamily="50" charset="-128"/>
                <a:ea typeface="BIZ UDPゴシック" panose="020B0400000000000000" pitchFamily="50" charset="-128"/>
              </a:rPr>
              <a:t>～オンライン・オフラインで幅広い交流活動を展開しています～</a:t>
            </a:r>
            <a:endParaRPr lang="en-US" altLang="ja-JP" b="1" i="0" dirty="0">
              <a:solidFill>
                <a:srgbClr val="FF0000"/>
              </a:solidFill>
              <a:effectLst/>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A0131D16-2882-49E6-851B-93243A5D3F40}"/>
              </a:ext>
            </a:extLst>
          </p:cNvPr>
          <p:cNvSpPr txBox="1">
            <a:spLocks/>
          </p:cNvSpPr>
          <p:nvPr/>
        </p:nvSpPr>
        <p:spPr>
          <a:xfrm>
            <a:off x="4825659" y="2819505"/>
            <a:ext cx="7012493" cy="3219138"/>
          </a:xfrm>
          <a:prstGeom prst="rect">
            <a:avLst/>
          </a:prstGeom>
          <a:solidFill>
            <a:schemeClr val="accent4">
              <a:lumMod val="20000"/>
              <a:lumOff val="80000"/>
            </a:schemeClr>
          </a:solidFill>
          <a:ln>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600" cap="all" dirty="0">
                <a:latin typeface="BIZ UDPゴシック" panose="020B0400000000000000" pitchFamily="50" charset="-128"/>
                <a:ea typeface="BIZ UDPゴシック" panose="020B0400000000000000" pitchFamily="50" charset="-128"/>
              </a:rPr>
              <a:t>CC</a:t>
            </a:r>
            <a:r>
              <a:rPr lang="ja-JP" altLang="en-US" sz="1600" cap="all" dirty="0">
                <a:latin typeface="BIZ UDPゴシック" panose="020B0400000000000000" pitchFamily="50" charset="-128"/>
                <a:ea typeface="BIZ UDPゴシック" panose="020B0400000000000000" pitchFamily="50" charset="-128"/>
              </a:rPr>
              <a:t>広島沿革・活動方針</a:t>
            </a:r>
            <a:endParaRPr lang="en-US" altLang="ja-JP" sz="1600" cap="all"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lang="en-US" altLang="ja-JP" sz="1600" cap="all" dirty="0">
                <a:latin typeface="BIZ UDPゴシック" panose="020B0400000000000000" pitchFamily="50" charset="-128"/>
                <a:ea typeface="BIZ UDPゴシック" panose="020B0400000000000000" pitchFamily="50" charset="-128"/>
              </a:rPr>
              <a:t>2020</a:t>
            </a:r>
            <a:r>
              <a:rPr lang="ja-JP" altLang="en-US" sz="1600" cap="all" dirty="0">
                <a:latin typeface="BIZ UDPゴシック" panose="020B0400000000000000" pitchFamily="50" charset="-128"/>
                <a:ea typeface="BIZ UDPゴシック" panose="020B0400000000000000" pitchFamily="50" charset="-128"/>
              </a:rPr>
              <a:t>年</a:t>
            </a:r>
            <a:r>
              <a:rPr lang="en-US" altLang="ja-JP" sz="1600" cap="all" dirty="0">
                <a:latin typeface="BIZ UDPゴシック" panose="020B0400000000000000" pitchFamily="50" charset="-128"/>
                <a:ea typeface="BIZ UDPゴシック" panose="020B0400000000000000" pitchFamily="50" charset="-128"/>
              </a:rPr>
              <a:t>4</a:t>
            </a:r>
            <a:r>
              <a:rPr lang="ja-JP" altLang="en-US" sz="1600" cap="all" dirty="0">
                <a:latin typeface="BIZ UDPゴシック" panose="020B0400000000000000" pitchFamily="50" charset="-128"/>
                <a:ea typeface="BIZ UDPゴシック" panose="020B0400000000000000" pitchFamily="50" charset="-128"/>
              </a:rPr>
              <a:t>月　第</a:t>
            </a:r>
            <a:r>
              <a:rPr lang="en-US" altLang="ja-JP" sz="1600" cap="all" dirty="0">
                <a:latin typeface="BIZ UDPゴシック" panose="020B0400000000000000" pitchFamily="50" charset="-128"/>
                <a:ea typeface="BIZ UDPゴシック" panose="020B0400000000000000" pitchFamily="50" charset="-128"/>
              </a:rPr>
              <a:t>14</a:t>
            </a:r>
            <a:r>
              <a:rPr lang="ja-JP" altLang="en-US" sz="1600" cap="all" dirty="0">
                <a:latin typeface="BIZ UDPゴシック" panose="020B0400000000000000" pitchFamily="50" charset="-128"/>
                <a:ea typeface="BIZ UDPゴシック" panose="020B0400000000000000" pitchFamily="50" charset="-128"/>
              </a:rPr>
              <a:t>回国キャリ試験自主勉強会を開催</a:t>
            </a:r>
            <a:endParaRPr lang="en-US" altLang="ja-JP" sz="1600" cap="all"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lang="en-US" altLang="ja-JP" sz="1600" cap="all" dirty="0">
                <a:latin typeface="BIZ UDPゴシック" panose="020B0400000000000000" pitchFamily="50" charset="-128"/>
                <a:ea typeface="BIZ UDPゴシック" panose="020B0400000000000000" pitchFamily="50" charset="-128"/>
              </a:rPr>
              <a:t>2021</a:t>
            </a:r>
            <a:r>
              <a:rPr lang="ja-JP" altLang="en-US" sz="1600" cap="all" dirty="0">
                <a:latin typeface="BIZ UDPゴシック" panose="020B0400000000000000" pitchFamily="50" charset="-128"/>
                <a:ea typeface="BIZ UDPゴシック" panose="020B0400000000000000" pitchFamily="50" charset="-128"/>
              </a:rPr>
              <a:t>年</a:t>
            </a:r>
            <a:r>
              <a:rPr lang="en-US" altLang="ja-JP" sz="1600" cap="all" dirty="0">
                <a:latin typeface="BIZ UDPゴシック" panose="020B0400000000000000" pitchFamily="50" charset="-128"/>
                <a:ea typeface="BIZ UDPゴシック" panose="020B0400000000000000" pitchFamily="50" charset="-128"/>
              </a:rPr>
              <a:t>1</a:t>
            </a:r>
            <a:r>
              <a:rPr lang="ja-JP" altLang="en-US" sz="1600" cap="all" dirty="0">
                <a:latin typeface="BIZ UDPゴシック" panose="020B0400000000000000" pitchFamily="50" charset="-128"/>
                <a:ea typeface="BIZ UDPゴシック" panose="020B0400000000000000" pitchFamily="50" charset="-128"/>
              </a:rPr>
              <a:t>月　キャリアコンサルタント広島駅前校　（通称：</a:t>
            </a:r>
            <a:r>
              <a:rPr lang="en-US" altLang="ja-JP" sz="1600" cap="all" dirty="0">
                <a:latin typeface="BIZ UDPゴシック" panose="020B0400000000000000" pitchFamily="50" charset="-128"/>
                <a:ea typeface="BIZ UDPゴシック" panose="020B0400000000000000" pitchFamily="50" charset="-128"/>
              </a:rPr>
              <a:t>CC</a:t>
            </a:r>
            <a:r>
              <a:rPr lang="ja-JP" altLang="en-US" sz="1600" cap="all" dirty="0">
                <a:latin typeface="BIZ UDPゴシック" panose="020B0400000000000000" pitchFamily="50" charset="-128"/>
                <a:ea typeface="BIZ UDPゴシック" panose="020B0400000000000000" pitchFamily="50" charset="-128"/>
              </a:rPr>
              <a:t>広島）を設立</a:t>
            </a:r>
            <a:endParaRPr lang="en-US" altLang="ja-JP" sz="1600" cap="all"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lang="ja-JP" altLang="en-US" sz="1600" i="0" dirty="0">
                <a:effectLst/>
                <a:latin typeface="BIZ UDPゴシック" panose="020B0400000000000000" pitchFamily="50" charset="-128"/>
                <a:ea typeface="BIZ UDPゴシック" panose="020B0400000000000000" pitchFamily="50" charset="-128"/>
              </a:rPr>
              <a:t>運営場所　広島市南区京橋町</a:t>
            </a:r>
            <a:r>
              <a:rPr lang="en-US" altLang="ja-JP" sz="1600" i="0" dirty="0">
                <a:effectLst/>
                <a:latin typeface="BIZ UDPゴシック" panose="020B0400000000000000" pitchFamily="50" charset="-128"/>
                <a:ea typeface="BIZ UDPゴシック" panose="020B0400000000000000" pitchFamily="50" charset="-128"/>
              </a:rPr>
              <a:t>1-7</a:t>
            </a:r>
            <a:r>
              <a:rPr lang="ja-JP" altLang="en-US" sz="1600" i="0" dirty="0">
                <a:effectLst/>
                <a:latin typeface="BIZ UDPゴシック" panose="020B0400000000000000" pitchFamily="50" charset="-128"/>
                <a:ea typeface="BIZ UDPゴシック" panose="020B0400000000000000" pitchFamily="50" charset="-128"/>
              </a:rPr>
              <a:t>　アスティ広島ビル１</a:t>
            </a:r>
            <a:r>
              <a:rPr lang="en-US" altLang="ja-JP" sz="1600" i="0" dirty="0">
                <a:effectLst/>
                <a:latin typeface="BIZ UDPゴシック" panose="020B0400000000000000" pitchFamily="50" charset="-128"/>
                <a:ea typeface="BIZ UDPゴシック" panose="020B0400000000000000" pitchFamily="50" charset="-128"/>
              </a:rPr>
              <a:t>F</a:t>
            </a:r>
          </a:p>
          <a:p>
            <a:pPr marL="285750" indent="-285750" algn="l">
              <a:buFont typeface="Arial" panose="020B0604020202020204" pitchFamily="34" charset="0"/>
              <a:buChar char="•"/>
            </a:pPr>
            <a:r>
              <a:rPr lang="ja-JP" altLang="en-US" sz="1600" cap="all" dirty="0">
                <a:latin typeface="BIZ UDPゴシック" panose="020B0400000000000000" pitchFamily="50" charset="-128"/>
                <a:ea typeface="BIZ UDPゴシック" panose="020B0400000000000000" pitchFamily="50" charset="-128"/>
              </a:rPr>
              <a:t>運営方針：参加者の安心・安全のため有料での会員制で運営。</a:t>
            </a:r>
            <a:endParaRPr lang="en-US" altLang="ja-JP" sz="1600" cap="all"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入会には紹介者が必須としています。</a:t>
            </a:r>
            <a:endParaRPr lang="en-US" altLang="ja-JP" sz="1600"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lang="ja-JP" altLang="en-US" sz="1600" cap="all" dirty="0">
                <a:latin typeface="BIZ UDPゴシック" panose="020B0400000000000000" pitchFamily="50" charset="-128"/>
                <a:ea typeface="BIZ UDPゴシック" panose="020B0400000000000000" pitchFamily="50" charset="-128"/>
              </a:rPr>
              <a:t>会員名簿作成を行い、現在の会員数３２名</a:t>
            </a:r>
            <a:endParaRPr lang="en-US" altLang="ja-JP" sz="1600" cap="all"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lang="ja-JP" altLang="en-US" sz="1600" b="1" cap="all" dirty="0">
                <a:solidFill>
                  <a:srgbClr val="0070C0"/>
                </a:solidFill>
                <a:latin typeface="BIZ UDPゴシック" panose="020B0400000000000000" pitchFamily="50" charset="-128"/>
                <a:ea typeface="BIZ UDPゴシック" panose="020B0400000000000000" pitchFamily="50" charset="-128"/>
              </a:rPr>
              <a:t>会員の特徴として、対人支援業のかたもいらっしゃいますが、平素はキャリコンとは関係のないお仕事、会社でお勤めされているかたが多数です。様々なバックボーンを持った会員メンバーで形成されています。</a:t>
            </a:r>
            <a:endParaRPr lang="en-US" altLang="ja-JP" sz="1600" b="1" cap="all" dirty="0">
              <a:solidFill>
                <a:srgbClr val="0070C0"/>
              </a:solidFill>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endParaRPr lang="en-US" altLang="ja-JP" sz="1600" cap="all"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endParaRPr lang="en-US" altLang="ja-JP" sz="1600" cap="all"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49FA5AA2-1883-4007-87D2-105BF57E3896}"/>
              </a:ext>
            </a:extLst>
          </p:cNvPr>
          <p:cNvSpPr txBox="1">
            <a:spLocks/>
          </p:cNvSpPr>
          <p:nvPr/>
        </p:nvSpPr>
        <p:spPr>
          <a:xfrm>
            <a:off x="327372" y="151625"/>
            <a:ext cx="11510780" cy="493885"/>
          </a:xfrm>
          <a:prstGeom prst="rect">
            <a:avLst/>
          </a:prstGeom>
          <a:solidFill>
            <a:srgbClr val="FF0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　通称（</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3" name="タイトル 1">
            <a:extLst>
              <a:ext uri="{FF2B5EF4-FFF2-40B4-BE49-F238E27FC236}">
                <a16:creationId xmlns:a16="http://schemas.microsoft.com/office/drawing/2014/main" id="{FD4BB6CE-E837-5D36-0C70-9BBDE028374C}"/>
              </a:ext>
            </a:extLst>
          </p:cNvPr>
          <p:cNvSpPr txBox="1">
            <a:spLocks/>
          </p:cNvSpPr>
          <p:nvPr/>
        </p:nvSpPr>
        <p:spPr>
          <a:xfrm>
            <a:off x="327372" y="6212491"/>
            <a:ext cx="10564563" cy="517358"/>
          </a:xfrm>
          <a:prstGeom prst="rect">
            <a:avLst/>
          </a:prstGeom>
          <a:solidFill>
            <a:srgbClr val="FF00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pic>
        <p:nvPicPr>
          <p:cNvPr id="5" name="図 4">
            <a:extLst>
              <a:ext uri="{FF2B5EF4-FFF2-40B4-BE49-F238E27FC236}">
                <a16:creationId xmlns:a16="http://schemas.microsoft.com/office/drawing/2014/main" id="{4D9116E0-23F9-B301-A73E-B379C4DF3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48" y="2911262"/>
            <a:ext cx="1886432" cy="1417267"/>
          </a:xfrm>
          <a:prstGeom prst="rect">
            <a:avLst/>
          </a:prstGeom>
        </p:spPr>
      </p:pic>
      <p:sp>
        <p:nvSpPr>
          <p:cNvPr id="6" name="テキスト ボックス 5">
            <a:extLst>
              <a:ext uri="{FF2B5EF4-FFF2-40B4-BE49-F238E27FC236}">
                <a16:creationId xmlns:a16="http://schemas.microsoft.com/office/drawing/2014/main" id="{97761BA1-7C68-11B5-4816-78EC217BE4A8}"/>
              </a:ext>
            </a:extLst>
          </p:cNvPr>
          <p:cNvSpPr txBox="1"/>
          <p:nvPr/>
        </p:nvSpPr>
        <p:spPr>
          <a:xfrm>
            <a:off x="353848" y="4436620"/>
            <a:ext cx="4363745" cy="1569660"/>
          </a:xfrm>
          <a:prstGeom prst="rect">
            <a:avLst/>
          </a:prstGeom>
          <a:solidFill>
            <a:schemeClr val="accent2">
              <a:lumMod val="20000"/>
              <a:lumOff val="80000"/>
            </a:schemeClr>
          </a:solidFill>
        </p:spPr>
        <p:txBody>
          <a:bodyPr wrap="square" rtlCol="0">
            <a:spAutoFit/>
          </a:bodyPr>
          <a:lstStyle/>
          <a:p>
            <a:r>
              <a:rPr lang="en-US" altLang="ja-JP" sz="1600" b="1" dirty="0">
                <a:latin typeface="BIZ UDPゴシック" panose="020B0400000000000000" pitchFamily="50" charset="-128"/>
                <a:ea typeface="BIZ UDPゴシック" panose="020B0400000000000000" pitchFamily="50" charset="-128"/>
              </a:rPr>
              <a:t>CC</a:t>
            </a:r>
            <a:r>
              <a:rPr lang="ja-JP" altLang="en-US" sz="1600" b="1" dirty="0">
                <a:latin typeface="BIZ UDPゴシック" panose="020B0400000000000000" pitchFamily="50" charset="-128"/>
                <a:ea typeface="BIZ UDPゴシック" panose="020B0400000000000000" pitchFamily="50" charset="-128"/>
              </a:rPr>
              <a:t>広島駅前校代表</a:t>
            </a:r>
            <a:r>
              <a:rPr lang="ja-JP" altLang="en-US" sz="1600" dirty="0">
                <a:latin typeface="BIZ UDPゴシック" panose="020B0400000000000000" pitchFamily="50" charset="-128"/>
                <a:ea typeface="BIZ UDPゴシック" panose="020B0400000000000000" pitchFamily="50" charset="-128"/>
              </a:rPr>
              <a:t>　　</a:t>
            </a:r>
            <a:r>
              <a:rPr lang="ja-JP" altLang="en-US" sz="1600" b="1" dirty="0">
                <a:latin typeface="BIZ UDPゴシック" panose="020B0400000000000000" pitchFamily="50" charset="-128"/>
                <a:ea typeface="BIZ UDPゴシック" panose="020B0400000000000000" pitchFamily="50" charset="-128"/>
              </a:rPr>
              <a:t>森重　哲治郎（</a:t>
            </a:r>
            <a:r>
              <a:rPr lang="en-US" altLang="ja-JP" sz="1600" b="1" dirty="0">
                <a:latin typeface="BIZ UDPゴシック" panose="020B0400000000000000" pitchFamily="50" charset="-128"/>
                <a:ea typeface="BIZ UDPゴシック" panose="020B0400000000000000" pitchFamily="50" charset="-128"/>
              </a:rPr>
              <a:t>5</a:t>
            </a:r>
            <a:r>
              <a:rPr lang="ja-JP" altLang="en-US" sz="1600" b="1" dirty="0">
                <a:latin typeface="BIZ UDPゴシック" panose="020B0400000000000000" pitchFamily="50" charset="-128"/>
                <a:ea typeface="BIZ UDPゴシック" panose="020B0400000000000000" pitchFamily="50" charset="-128"/>
              </a:rPr>
              <a:t>４歳）　</a:t>
            </a:r>
            <a:endParaRPr lang="en-US" altLang="ja-JP" sz="1600" b="1" dirty="0">
              <a:latin typeface="BIZ UDPゴシック" panose="020B0400000000000000" pitchFamily="50" charset="-128"/>
              <a:ea typeface="BIZ UDPゴシック" panose="020B0400000000000000" pitchFamily="50" charset="-128"/>
            </a:endParaRPr>
          </a:p>
          <a:p>
            <a:r>
              <a:rPr lang="ja-JP" altLang="en-US" sz="16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第</a:t>
            </a:r>
            <a:r>
              <a:rPr lang="en-US" altLang="ja-JP" sz="1600" kern="0" dirty="0">
                <a:latin typeface="BIZ UDPゴシック" panose="020B0400000000000000" pitchFamily="50" charset="-128"/>
                <a:ea typeface="BIZ UDPゴシック" panose="020B0400000000000000" pitchFamily="50" charset="-128"/>
                <a:cs typeface="ＭＳ Ｐゴシック" panose="020B0600070205080204" pitchFamily="50" charset="-128"/>
              </a:rPr>
              <a:t>11</a:t>
            </a:r>
            <a:r>
              <a:rPr lang="ja-JP" altLang="en-US" sz="16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回　国キャリ試験合格。　</a:t>
            </a:r>
            <a:endParaRPr lang="en-US" altLang="ja-JP" sz="16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r>
              <a:rPr kumimoji="1" lang="ja-JP" altLang="en-US" sz="1600" dirty="0">
                <a:latin typeface="BIZ UDPゴシック" panose="020B0400000000000000" pitchFamily="50" charset="-128"/>
                <a:ea typeface="BIZ UDPゴシック" panose="020B0400000000000000" pitchFamily="50" charset="-128"/>
              </a:rPr>
              <a:t>日本マンパワー</a:t>
            </a:r>
            <a:r>
              <a:rPr lang="ja-JP" altLang="en-US" sz="1600" dirty="0">
                <a:latin typeface="BIZ UDPゴシック" panose="020B0400000000000000" pitchFamily="50" charset="-128"/>
                <a:ea typeface="BIZ UDPゴシック" panose="020B0400000000000000" pitchFamily="50" charset="-128"/>
              </a:rPr>
              <a:t>養成講座の運営スタッフを</a:t>
            </a:r>
            <a:r>
              <a:rPr lang="en-US" altLang="ja-JP" sz="1600" dirty="0">
                <a:latin typeface="BIZ UDPゴシック" panose="020B0400000000000000" pitchFamily="50" charset="-128"/>
                <a:ea typeface="BIZ UDPゴシック" panose="020B0400000000000000" pitchFamily="50" charset="-128"/>
              </a:rPr>
              <a:t>14</a:t>
            </a:r>
            <a:r>
              <a:rPr lang="ja-JP" altLang="en-US" sz="1600" dirty="0">
                <a:latin typeface="BIZ UDPゴシック" panose="020B0400000000000000" pitchFamily="50" charset="-128"/>
                <a:ea typeface="BIZ UDPゴシック" panose="020B0400000000000000" pitchFamily="50" charset="-128"/>
              </a:rPr>
              <a:t>回～</a:t>
            </a:r>
            <a:r>
              <a:rPr lang="en-US" altLang="ja-JP" sz="1600" dirty="0">
                <a:latin typeface="BIZ UDPゴシック" panose="020B0400000000000000" pitchFamily="50" charset="-128"/>
                <a:ea typeface="BIZ UDPゴシック" panose="020B0400000000000000" pitchFamily="50" charset="-128"/>
              </a:rPr>
              <a:t>18</a:t>
            </a:r>
            <a:r>
              <a:rPr lang="ja-JP" altLang="en-US" sz="1600" dirty="0">
                <a:latin typeface="BIZ UDPゴシック" panose="020B0400000000000000" pitchFamily="50" charset="-128"/>
                <a:ea typeface="BIZ UDPゴシック" panose="020B0400000000000000" pitchFamily="50" charset="-128"/>
              </a:rPr>
              <a:t>回（広島教室）。　</a:t>
            </a:r>
            <a:r>
              <a:rPr lang="en-US" altLang="ja-JP" sz="16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14</a:t>
            </a:r>
            <a:r>
              <a:rPr lang="ja-JP" altLang="en-US" sz="16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回から自主勉強会を開催して現在に至る。平素は建設会社に勤務。採用・教育・事業所責任者。広島市</a:t>
            </a:r>
            <a:r>
              <a:rPr lang="ja-JP" altLang="en-US" sz="1600" kern="0" dirty="0">
                <a:latin typeface="BIZ UDPゴシック" panose="020B0400000000000000" pitchFamily="50" charset="-128"/>
                <a:ea typeface="BIZ UDPゴシック" panose="020B0400000000000000" pitchFamily="50" charset="-128"/>
                <a:cs typeface="ＭＳ Ｐゴシック" panose="020B0600070205080204" pitchFamily="50" charset="-128"/>
              </a:rPr>
              <a:t>在住</a:t>
            </a:r>
            <a:r>
              <a:rPr lang="ja-JP" altLang="en-US" sz="16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lang="en-US" altLang="ja-JP" sz="1600" kern="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7083847C-09C7-F14B-0912-4AEDEFF47F1C}"/>
              </a:ext>
            </a:extLst>
          </p:cNvPr>
          <p:cNvPicPr>
            <a:picLocks noChangeAspect="1"/>
          </p:cNvPicPr>
          <p:nvPr/>
        </p:nvPicPr>
        <p:blipFill rotWithShape="1">
          <a:blip r:embed="rId4"/>
          <a:srcRect l="29633" t="19370" r="25620" b="19274"/>
          <a:stretch/>
        </p:blipFill>
        <p:spPr>
          <a:xfrm>
            <a:off x="2491657" y="3031202"/>
            <a:ext cx="2082624" cy="1292662"/>
          </a:xfrm>
          <a:prstGeom prst="rect">
            <a:avLst/>
          </a:prstGeom>
        </p:spPr>
      </p:pic>
      <p:sp>
        <p:nvSpPr>
          <p:cNvPr id="4" name="テキスト ボックス 3">
            <a:extLst>
              <a:ext uri="{FF2B5EF4-FFF2-40B4-BE49-F238E27FC236}">
                <a16:creationId xmlns:a16="http://schemas.microsoft.com/office/drawing/2014/main" id="{5441AAD0-DCF4-0AC7-D54B-56888A81AA29}"/>
              </a:ext>
            </a:extLst>
          </p:cNvPr>
          <p:cNvSpPr txBox="1"/>
          <p:nvPr/>
        </p:nvSpPr>
        <p:spPr>
          <a:xfrm rot="21242490">
            <a:off x="494271" y="770800"/>
            <a:ext cx="2239480" cy="646331"/>
          </a:xfrm>
          <a:prstGeom prst="rect">
            <a:avLst/>
          </a:prstGeom>
          <a:noFill/>
          <a:ln w="28575">
            <a:solidFill>
              <a:schemeClr val="accent1"/>
            </a:solidFill>
          </a:ln>
        </p:spPr>
        <p:txBody>
          <a:bodyPr wrap="square" rtlCol="0">
            <a:spAutoFit/>
          </a:bodyPr>
          <a:lstStyle/>
          <a:p>
            <a:pPr algn="ctr"/>
            <a:r>
              <a:rPr kumimoji="1" lang="ja-JP" altLang="en-US" b="1" dirty="0">
                <a:solidFill>
                  <a:srgbClr val="FF0000"/>
                </a:solidFill>
                <a:latin typeface="ＭＳ Ｐゴシック" panose="020B0600070205080204" pitchFamily="50" charset="-128"/>
                <a:ea typeface="ＭＳ Ｐゴシック" panose="020B0600070205080204" pitchFamily="50" charset="-128"/>
              </a:rPr>
              <a:t>お陰様で今期</a:t>
            </a:r>
            <a:r>
              <a:rPr lang="ja-JP" altLang="en-US" b="1" dirty="0">
                <a:solidFill>
                  <a:srgbClr val="FF0000"/>
                </a:solidFill>
                <a:latin typeface="ＭＳ Ｐゴシック" panose="020B0600070205080204" pitchFamily="50" charset="-128"/>
                <a:ea typeface="ＭＳ Ｐゴシック" panose="020B0600070205080204" pitchFamily="50" charset="-128"/>
              </a:rPr>
              <a:t>５</a:t>
            </a:r>
            <a:r>
              <a:rPr kumimoji="1" lang="ja-JP" altLang="en-US" b="1" dirty="0">
                <a:solidFill>
                  <a:srgbClr val="FF0000"/>
                </a:solidFill>
                <a:latin typeface="ＭＳ Ｐゴシック" panose="020B0600070205080204" pitchFamily="50" charset="-128"/>
                <a:ea typeface="ＭＳ Ｐゴシック" panose="020B0600070205080204" pitchFamily="50" charset="-128"/>
              </a:rPr>
              <a:t>年目となりました。</a:t>
            </a:r>
          </a:p>
        </p:txBody>
      </p:sp>
      <p:sp>
        <p:nvSpPr>
          <p:cNvPr id="11" name="スライド番号プレースホルダー 10">
            <a:extLst>
              <a:ext uri="{FF2B5EF4-FFF2-40B4-BE49-F238E27FC236}">
                <a16:creationId xmlns:a16="http://schemas.microsoft.com/office/drawing/2014/main" id="{382E97B0-AF16-03B4-04A7-B184F85BA147}"/>
              </a:ext>
            </a:extLst>
          </p:cNvPr>
          <p:cNvSpPr>
            <a:spLocks noGrp="1"/>
          </p:cNvSpPr>
          <p:nvPr>
            <p:ph type="sldNum" sz="quarter" idx="12"/>
          </p:nvPr>
        </p:nvSpPr>
        <p:spPr/>
        <p:txBody>
          <a:bodyPr/>
          <a:lstStyle/>
          <a:p>
            <a:fld id="{2691EF8E-F86E-4CFB-815D-48DEBFD082EC}" type="slidenum">
              <a:rPr kumimoji="1" lang="ja-JP" altLang="en-US" smtClean="0"/>
              <a:t>5</a:t>
            </a:fld>
            <a:endParaRPr kumimoji="1" lang="ja-JP" altLang="en-US"/>
          </a:p>
        </p:txBody>
      </p:sp>
    </p:spTree>
    <p:extLst>
      <p:ext uri="{BB962C8B-B14F-4D97-AF65-F5344CB8AC3E}">
        <p14:creationId xmlns:p14="http://schemas.microsoft.com/office/powerpoint/2010/main" val="255214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FA237B3-3FEB-6D12-B6F9-48B95B68B0AD}"/>
              </a:ext>
            </a:extLst>
          </p:cNvPr>
          <p:cNvSpPr txBox="1"/>
          <p:nvPr/>
        </p:nvSpPr>
        <p:spPr>
          <a:xfrm>
            <a:off x="5814060" y="266700"/>
            <a:ext cx="6055360" cy="1569660"/>
          </a:xfrm>
          <a:prstGeom prst="rect">
            <a:avLst/>
          </a:prstGeom>
          <a:noFill/>
        </p:spPr>
        <p:txBody>
          <a:bodyPr wrap="square" rtlCol="0">
            <a:spAutoFit/>
          </a:bodyPr>
          <a:lstStyle/>
          <a:p>
            <a:r>
              <a:rPr lang="ja-JP" altLang="ja-JP" sz="2400" b="1" kern="100" dirty="0">
                <a:effectLst/>
                <a:latin typeface="游明朝" panose="02020400000000000000" pitchFamily="18" charset="-128"/>
                <a:ea typeface="ＭＳ ゴシック" panose="020B0609070205080204" pitchFamily="49" charset="-128"/>
                <a:cs typeface="Times New Roman" panose="02020603050405020304" pitchFamily="18" charset="0"/>
              </a:rPr>
              <a:t>国家資格キャリアコンサルタント</a:t>
            </a:r>
            <a:endParaRPr lang="en-US" altLang="ja-JP" sz="2400" b="1"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r>
              <a:rPr lang="ja-JP" altLang="ja-JP" sz="2400" b="1" kern="100" dirty="0">
                <a:effectLst/>
                <a:latin typeface="游明朝" panose="02020400000000000000" pitchFamily="18" charset="-128"/>
                <a:ea typeface="ＭＳ ゴシック" panose="020B0609070205080204" pitchFamily="49" charset="-128"/>
                <a:cs typeface="Times New Roman" panose="02020603050405020304" pitchFamily="18" charset="0"/>
              </a:rPr>
              <a:t>広島駅前校</a:t>
            </a:r>
            <a:endParaRPr lang="en-US" altLang="ja-JP" sz="2400" b="1"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会員名簿（</a:t>
            </a:r>
            <a:r>
              <a:rPr lang="en-US"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2024</a:t>
            </a:r>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11</a:t>
            </a:r>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月現在）</a:t>
            </a:r>
            <a:endParaRPr lang="en-US"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1"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会員数　</a:t>
            </a:r>
            <a:r>
              <a:rPr kumimoji="1" lang="en-US" altLang="ja-JP"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32</a:t>
            </a:r>
            <a:r>
              <a:rPr kumimoji="1"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名（休会含む）</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03673BAF-80A2-6B4F-54DA-30FB15426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060" y="1814830"/>
            <a:ext cx="6055360" cy="4541520"/>
          </a:xfrm>
          <a:prstGeom prst="rect">
            <a:avLst/>
          </a:prstGeom>
        </p:spPr>
      </p:pic>
      <p:sp>
        <p:nvSpPr>
          <p:cNvPr id="8" name="スライド番号プレースホルダー 7">
            <a:extLst>
              <a:ext uri="{FF2B5EF4-FFF2-40B4-BE49-F238E27FC236}">
                <a16:creationId xmlns:a16="http://schemas.microsoft.com/office/drawing/2014/main" id="{92B39CD8-E1E0-B540-905C-7D2FCD8748D0}"/>
              </a:ext>
            </a:extLst>
          </p:cNvPr>
          <p:cNvSpPr>
            <a:spLocks noGrp="1"/>
          </p:cNvSpPr>
          <p:nvPr>
            <p:ph type="sldNum" sz="quarter" idx="12"/>
          </p:nvPr>
        </p:nvSpPr>
        <p:spPr/>
        <p:txBody>
          <a:bodyPr/>
          <a:lstStyle/>
          <a:p>
            <a:fld id="{2691EF8E-F86E-4CFB-815D-48DEBFD082EC}"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675424F8-676F-6E7A-8AA7-88B479FCC49C}"/>
              </a:ext>
            </a:extLst>
          </p:cNvPr>
          <p:cNvPicPr>
            <a:picLocks noChangeAspect="1"/>
          </p:cNvPicPr>
          <p:nvPr/>
        </p:nvPicPr>
        <p:blipFill>
          <a:blip r:embed="rId4"/>
          <a:srcRect l="34338" t="20499" r="34943" b="12109"/>
          <a:stretch/>
        </p:blipFill>
        <p:spPr>
          <a:xfrm>
            <a:off x="322579" y="199051"/>
            <a:ext cx="5120277" cy="6524525"/>
          </a:xfrm>
          <a:prstGeom prst="rect">
            <a:avLst/>
          </a:prstGeom>
        </p:spPr>
      </p:pic>
    </p:spTree>
    <p:extLst>
      <p:ext uri="{BB962C8B-B14F-4D97-AF65-F5344CB8AC3E}">
        <p14:creationId xmlns:p14="http://schemas.microsoft.com/office/powerpoint/2010/main" val="288301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8">
            <a:extLst>
              <a:ext uri="{FF2B5EF4-FFF2-40B4-BE49-F238E27FC236}">
                <a16:creationId xmlns:a16="http://schemas.microsoft.com/office/drawing/2014/main" id="{BEA2D9C9-8B84-42C6-BA58-7BB92624B7FE}"/>
              </a:ext>
            </a:extLst>
          </p:cNvPr>
          <p:cNvSpPr txBox="1">
            <a:spLocks/>
          </p:cNvSpPr>
          <p:nvPr/>
        </p:nvSpPr>
        <p:spPr>
          <a:xfrm>
            <a:off x="368216" y="1685049"/>
            <a:ext cx="11596174" cy="4271508"/>
          </a:xfrm>
          <a:prstGeom prst="rect">
            <a:avLst/>
          </a:prstGeom>
          <a:solidFill>
            <a:schemeClr val="accent5">
              <a:lumMod val="20000"/>
              <a:lumOff val="80000"/>
            </a:schemeClr>
          </a:solid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000" b="1" dirty="0"/>
          </a:p>
          <a:p>
            <a:pPr marL="0" indent="0" algn="ctr">
              <a:buNone/>
            </a:pPr>
            <a:r>
              <a:rPr lang="en-US" altLang="ja-JP" sz="2000" b="1" dirty="0">
                <a:highlight>
                  <a:srgbClr val="FFFF00"/>
                </a:highlight>
              </a:rPr>
              <a:t>CC</a:t>
            </a:r>
            <a:r>
              <a:rPr lang="ja-JP" altLang="en-US" sz="2000" b="1" dirty="0">
                <a:highlight>
                  <a:srgbClr val="FFFF00"/>
                </a:highlight>
              </a:rPr>
              <a:t>取得後のキャリコンメンバーで啓発活動と継続学習の支援を行っています。</a:t>
            </a:r>
            <a:endParaRPr lang="en-US" altLang="ja-JP" sz="2000" b="1" dirty="0">
              <a:highlight>
                <a:srgbClr val="FFFF00"/>
              </a:highlight>
            </a:endParaRPr>
          </a:p>
          <a:p>
            <a:pPr marL="0" indent="0">
              <a:buFont typeface="Arial" panose="020B0604020202020204" pitchFamily="34" charset="0"/>
              <a:buNone/>
            </a:pPr>
            <a:r>
              <a:rPr lang="ja-JP" altLang="en-US" sz="2000" b="1" dirty="0"/>
              <a:t>１）会員同士の啓発交流会の開催　</a:t>
            </a:r>
            <a:endParaRPr lang="en-US" altLang="ja-JP" sz="2000" b="1" dirty="0"/>
          </a:p>
          <a:p>
            <a:pPr marL="0" indent="0">
              <a:buFont typeface="Arial" panose="020B0604020202020204" pitchFamily="34" charset="0"/>
              <a:buNone/>
            </a:pPr>
            <a:r>
              <a:rPr lang="ja-JP" altLang="en-US" sz="2000" b="1" dirty="0"/>
              <a:t>２）会員オンライン（</a:t>
            </a:r>
            <a:r>
              <a:rPr lang="en-US" altLang="ja-JP" sz="2000" b="1" dirty="0"/>
              <a:t>ZOOM</a:t>
            </a:r>
            <a:r>
              <a:rPr lang="ja-JP" altLang="en-US" sz="2000" b="1" dirty="0"/>
              <a:t>）定例開催</a:t>
            </a:r>
            <a:endParaRPr lang="en-US" altLang="ja-JP" sz="2000" b="1" dirty="0"/>
          </a:p>
          <a:p>
            <a:pPr marL="0" indent="0">
              <a:buFont typeface="Arial" panose="020B0604020202020204" pitchFamily="34" charset="0"/>
              <a:buNone/>
            </a:pPr>
            <a:r>
              <a:rPr lang="ja-JP" altLang="en-US" sz="2000" b="1" dirty="0"/>
              <a:t>３）国キャリ、</a:t>
            </a:r>
            <a:r>
              <a:rPr lang="en-US" altLang="ja-JP" sz="2000" b="1" dirty="0"/>
              <a:t>2</a:t>
            </a:r>
            <a:r>
              <a:rPr lang="ja-JP" altLang="en-US" sz="2000" b="1" dirty="0"/>
              <a:t>級技能士試験、勉強会のサポート</a:t>
            </a:r>
            <a:endParaRPr lang="en-US" altLang="ja-JP" sz="2000" b="1" dirty="0"/>
          </a:p>
          <a:p>
            <a:pPr marL="0" indent="0">
              <a:buFont typeface="Arial" panose="020B0604020202020204" pitchFamily="34" charset="0"/>
              <a:buNone/>
            </a:pPr>
            <a:r>
              <a:rPr lang="ja-JP" altLang="en-US" sz="2000" b="1" dirty="0"/>
              <a:t>４）キャリアコンサルティングの実施</a:t>
            </a:r>
            <a:endParaRPr kumimoji="1" lang="en-US" altLang="ja-JP" sz="2000" b="1" dirty="0"/>
          </a:p>
          <a:p>
            <a:pPr marL="0" indent="0">
              <a:buNone/>
            </a:pPr>
            <a:r>
              <a:rPr lang="ja-JP" altLang="en-US" sz="2000" b="1" dirty="0"/>
              <a:t>５</a:t>
            </a:r>
            <a:r>
              <a:rPr kumimoji="1" lang="ja-JP" altLang="en-US" sz="2000" b="1" dirty="0"/>
              <a:t>）コンサルティング</a:t>
            </a:r>
            <a:r>
              <a:rPr lang="ja-JP" altLang="en-US" sz="2000" b="1" dirty="0"/>
              <a:t>実施</a:t>
            </a:r>
            <a:r>
              <a:rPr kumimoji="1" lang="ja-JP" altLang="en-US" sz="2000" b="1" dirty="0"/>
              <a:t>証明書の発行（国キャリ</a:t>
            </a:r>
            <a:r>
              <a:rPr kumimoji="1" lang="en-US" altLang="ja-JP" sz="2000" b="1" dirty="0"/>
              <a:t>5</a:t>
            </a:r>
            <a:r>
              <a:rPr kumimoji="1" lang="ja-JP" altLang="en-US" sz="2000" b="1" dirty="0"/>
              <a:t>年更新対象）</a:t>
            </a:r>
            <a:endParaRPr kumimoji="1" lang="en-US" altLang="ja-JP" sz="2000" b="1" dirty="0"/>
          </a:p>
          <a:p>
            <a:pPr marL="0" indent="0">
              <a:buNone/>
            </a:pPr>
            <a:r>
              <a:rPr kumimoji="1" lang="ja-JP" altLang="en-US" sz="2000" b="1" dirty="0"/>
              <a:t>６）一級技能士によるスーパービジョン</a:t>
            </a:r>
            <a:endParaRPr lang="ja-JP" altLang="en-US" sz="2000" b="1" dirty="0"/>
          </a:p>
        </p:txBody>
      </p:sp>
      <p:sp>
        <p:nvSpPr>
          <p:cNvPr id="3" name="タイトル 1">
            <a:extLst>
              <a:ext uri="{FF2B5EF4-FFF2-40B4-BE49-F238E27FC236}">
                <a16:creationId xmlns:a16="http://schemas.microsoft.com/office/drawing/2014/main" id="{C9A4AA09-951D-4610-C01C-4223EA2B6CDE}"/>
              </a:ext>
            </a:extLst>
          </p:cNvPr>
          <p:cNvSpPr txBox="1">
            <a:spLocks/>
          </p:cNvSpPr>
          <p:nvPr/>
        </p:nvSpPr>
        <p:spPr>
          <a:xfrm>
            <a:off x="387038" y="156410"/>
            <a:ext cx="11517975" cy="375029"/>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　（</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5" name="タイトル 1">
            <a:extLst>
              <a:ext uri="{FF2B5EF4-FFF2-40B4-BE49-F238E27FC236}">
                <a16:creationId xmlns:a16="http://schemas.microsoft.com/office/drawing/2014/main" id="{7FA3F24A-CEED-9F5B-BC4E-46E7CEA22737}"/>
              </a:ext>
            </a:extLst>
          </p:cNvPr>
          <p:cNvSpPr txBox="1">
            <a:spLocks/>
          </p:cNvSpPr>
          <p:nvPr/>
        </p:nvSpPr>
        <p:spPr>
          <a:xfrm>
            <a:off x="368215" y="6199531"/>
            <a:ext cx="11536798" cy="446106"/>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pic>
        <p:nvPicPr>
          <p:cNvPr id="9" name="図 8">
            <a:extLst>
              <a:ext uri="{FF2B5EF4-FFF2-40B4-BE49-F238E27FC236}">
                <a16:creationId xmlns:a16="http://schemas.microsoft.com/office/drawing/2014/main" id="{F0A168AA-E4C5-55D3-93B3-47C59C60B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538" y="2565685"/>
            <a:ext cx="3743147" cy="2624890"/>
          </a:xfrm>
          <a:prstGeom prst="rect">
            <a:avLst/>
          </a:prstGeom>
        </p:spPr>
      </p:pic>
      <p:sp>
        <p:nvSpPr>
          <p:cNvPr id="10" name="テキスト ボックス 9">
            <a:extLst>
              <a:ext uri="{FF2B5EF4-FFF2-40B4-BE49-F238E27FC236}">
                <a16:creationId xmlns:a16="http://schemas.microsoft.com/office/drawing/2014/main" id="{1C5B55BA-5E5C-B7E5-E054-0980967C62AF}"/>
              </a:ext>
            </a:extLst>
          </p:cNvPr>
          <p:cNvSpPr txBox="1"/>
          <p:nvPr/>
        </p:nvSpPr>
        <p:spPr>
          <a:xfrm>
            <a:off x="8283039" y="5388900"/>
            <a:ext cx="3187139" cy="307777"/>
          </a:xfrm>
          <a:prstGeom prst="rect">
            <a:avLst/>
          </a:prstGeom>
          <a:noFill/>
        </p:spPr>
        <p:txBody>
          <a:bodyPr wrap="square" rtlCol="0">
            <a:spAutoFit/>
          </a:bodyPr>
          <a:lstStyle/>
          <a:p>
            <a:pPr algn="r"/>
            <a:r>
              <a:rPr lang="ja-JP" altLang="en-US" sz="1400" b="1" dirty="0">
                <a:solidFill>
                  <a:srgbClr val="FF0000"/>
                </a:solidFill>
                <a:ea typeface="BIZ UDゴシック" panose="020B0400000000000000" pitchFamily="49" charset="-128"/>
              </a:rPr>
              <a:t>イベント会場　　広島駅南口徒歩</a:t>
            </a:r>
            <a:r>
              <a:rPr lang="en-US" altLang="ja-JP" sz="1400" b="1" dirty="0">
                <a:solidFill>
                  <a:srgbClr val="FF0000"/>
                </a:solidFill>
                <a:ea typeface="BIZ UDゴシック" panose="020B0400000000000000" pitchFamily="49" charset="-128"/>
              </a:rPr>
              <a:t>5</a:t>
            </a:r>
            <a:r>
              <a:rPr lang="ja-JP" altLang="en-US" sz="1400" b="1" dirty="0">
                <a:solidFill>
                  <a:srgbClr val="FF0000"/>
                </a:solidFill>
                <a:ea typeface="BIZ UDゴシック" panose="020B0400000000000000" pitchFamily="49" charset="-128"/>
              </a:rPr>
              <a:t>分</a:t>
            </a:r>
            <a:endParaRPr kumimoji="1" lang="ja-JP" altLang="en-US" sz="1400" b="1" dirty="0">
              <a:solidFill>
                <a:srgbClr val="FF0000"/>
              </a:solidFill>
              <a:ea typeface="BIZ UDゴシック" panose="020B0400000000000000" pitchFamily="49" charset="-128"/>
            </a:endParaRPr>
          </a:p>
        </p:txBody>
      </p:sp>
      <p:sp>
        <p:nvSpPr>
          <p:cNvPr id="4" name="コンテンツ プレースホルダー 8">
            <a:extLst>
              <a:ext uri="{FF2B5EF4-FFF2-40B4-BE49-F238E27FC236}">
                <a16:creationId xmlns:a16="http://schemas.microsoft.com/office/drawing/2014/main" id="{253EDA4E-8E94-42A3-A037-DDBB519F89BF}"/>
              </a:ext>
            </a:extLst>
          </p:cNvPr>
          <p:cNvSpPr txBox="1">
            <a:spLocks/>
          </p:cNvSpPr>
          <p:nvPr/>
        </p:nvSpPr>
        <p:spPr>
          <a:xfrm>
            <a:off x="368216" y="848208"/>
            <a:ext cx="11596174" cy="593867"/>
          </a:xfrm>
          <a:prstGeom prst="rect">
            <a:avLst/>
          </a:prstGeom>
          <a:solidFill>
            <a:schemeClr val="accent1">
              <a:lumMod val="20000"/>
              <a:lumOff val="80000"/>
            </a:schemeClr>
          </a:solidFill>
          <a:ln>
            <a:solidFill>
              <a:schemeClr val="accent6">
                <a:lumMod val="60000"/>
                <a:lumOff val="4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4000" b="1" dirty="0">
                <a:solidFill>
                  <a:schemeClr val="accent5">
                    <a:lumMod val="75000"/>
                  </a:schemeClr>
                </a:solidFill>
              </a:rPr>
              <a:t>CC</a:t>
            </a:r>
            <a:r>
              <a:rPr lang="ja-JP" altLang="en-US" sz="4000" b="1" dirty="0">
                <a:solidFill>
                  <a:schemeClr val="accent5">
                    <a:lumMod val="75000"/>
                  </a:schemeClr>
                </a:solidFill>
              </a:rPr>
              <a:t>広島の活動・サービス内容</a:t>
            </a:r>
            <a:endParaRPr lang="en-US" altLang="ja-JP" sz="4000" b="1" dirty="0">
              <a:solidFill>
                <a:srgbClr val="FF0000"/>
              </a:solidFill>
            </a:endParaRPr>
          </a:p>
        </p:txBody>
      </p:sp>
      <p:sp>
        <p:nvSpPr>
          <p:cNvPr id="2" name="テキスト ボックス 1">
            <a:extLst>
              <a:ext uri="{FF2B5EF4-FFF2-40B4-BE49-F238E27FC236}">
                <a16:creationId xmlns:a16="http://schemas.microsoft.com/office/drawing/2014/main" id="{02D60E53-3259-323C-A4AD-B191C084777B}"/>
              </a:ext>
            </a:extLst>
          </p:cNvPr>
          <p:cNvSpPr txBox="1"/>
          <p:nvPr/>
        </p:nvSpPr>
        <p:spPr>
          <a:xfrm rot="20851460">
            <a:off x="317607" y="761782"/>
            <a:ext cx="2189748" cy="523220"/>
          </a:xfrm>
          <a:prstGeom prst="rect">
            <a:avLst/>
          </a:prstGeom>
          <a:solidFill>
            <a:srgbClr val="0070C0"/>
          </a:solidFill>
        </p:spPr>
        <p:txBody>
          <a:bodyPr wrap="square" rtlCol="0">
            <a:spAutoFit/>
          </a:bodyPr>
          <a:lstStyle/>
          <a:p>
            <a:pPr algn="ctr"/>
            <a:r>
              <a:rPr kumimoji="1" lang="ja-JP" altLang="en-US" sz="2800" b="1" dirty="0">
                <a:solidFill>
                  <a:schemeClr val="bg1"/>
                </a:solidFill>
              </a:rPr>
              <a:t>活動紹介</a:t>
            </a:r>
          </a:p>
        </p:txBody>
      </p:sp>
      <p:sp>
        <p:nvSpPr>
          <p:cNvPr id="7" name="テキスト ボックス 6">
            <a:extLst>
              <a:ext uri="{FF2B5EF4-FFF2-40B4-BE49-F238E27FC236}">
                <a16:creationId xmlns:a16="http://schemas.microsoft.com/office/drawing/2014/main" id="{B8B1E633-D59B-5745-9568-D1BCFE5E0D4C}"/>
              </a:ext>
            </a:extLst>
          </p:cNvPr>
          <p:cNvSpPr txBox="1"/>
          <p:nvPr/>
        </p:nvSpPr>
        <p:spPr>
          <a:xfrm>
            <a:off x="831273" y="5259475"/>
            <a:ext cx="6156306" cy="400110"/>
          </a:xfrm>
          <a:prstGeom prst="rect">
            <a:avLst/>
          </a:prstGeom>
          <a:noFill/>
          <a:ln>
            <a:solidFill>
              <a:schemeClr val="accent2">
                <a:lumMod val="75000"/>
              </a:schemeClr>
            </a:solid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随時会員募集　詳しくは「</a:t>
            </a:r>
            <a:r>
              <a:rPr kumimoji="1" lang="en-US" altLang="ja-JP" sz="2000" b="1" dirty="0">
                <a:latin typeface="BIZ UDPゴシック" panose="020B0400000000000000" pitchFamily="50" charset="-128"/>
                <a:ea typeface="BIZ UDPゴシック" panose="020B0400000000000000" pitchFamily="50" charset="-128"/>
              </a:rPr>
              <a:t>CC</a:t>
            </a:r>
            <a:r>
              <a:rPr kumimoji="1" lang="ja-JP" altLang="en-US" sz="2000" b="1" dirty="0">
                <a:latin typeface="BIZ UDPゴシック" panose="020B0400000000000000" pitchFamily="50" charset="-128"/>
                <a:ea typeface="BIZ UDPゴシック" panose="020B0400000000000000" pitchFamily="50" charset="-128"/>
              </a:rPr>
              <a:t>広島駅前校」で検索！</a:t>
            </a:r>
          </a:p>
        </p:txBody>
      </p:sp>
    </p:spTree>
    <p:extLst>
      <p:ext uri="{BB962C8B-B14F-4D97-AF65-F5344CB8AC3E}">
        <p14:creationId xmlns:p14="http://schemas.microsoft.com/office/powerpoint/2010/main" val="277944001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B68EBD-7F4E-4B8E-8392-C6532365C63C}"/>
              </a:ext>
            </a:extLst>
          </p:cNvPr>
          <p:cNvSpPr>
            <a:spLocks noGrp="1"/>
          </p:cNvSpPr>
          <p:nvPr>
            <p:ph idx="1"/>
          </p:nvPr>
        </p:nvSpPr>
        <p:spPr>
          <a:xfrm>
            <a:off x="355958" y="3643120"/>
            <a:ext cx="11537253" cy="2315720"/>
          </a:xfrm>
          <a:solidFill>
            <a:schemeClr val="accent5">
              <a:lumMod val="20000"/>
              <a:lumOff val="80000"/>
            </a:schemeClr>
          </a:solidFill>
          <a:ln>
            <a:solidFill>
              <a:srgbClr val="002060"/>
            </a:solidFill>
          </a:ln>
        </p:spPr>
        <p:txBody>
          <a:bodyPr>
            <a:normAutofit fontScale="92500" lnSpcReduction="10000"/>
          </a:bodyPr>
          <a:lstStyle/>
          <a:p>
            <a:pPr marL="0" indent="0" algn="ctr">
              <a:buNone/>
            </a:pPr>
            <a:endParaRPr kumimoji="1" lang="en-US" altLang="ja-JP" sz="2400" b="1" dirty="0">
              <a:solidFill>
                <a:srgbClr val="FF0000"/>
              </a:solidFill>
            </a:endParaRPr>
          </a:p>
          <a:p>
            <a:pPr marL="0" indent="0" algn="ctr">
              <a:buNone/>
            </a:pPr>
            <a:r>
              <a:rPr kumimoji="1" lang="ja-JP" altLang="en-US" sz="2600" b="1" dirty="0">
                <a:solidFill>
                  <a:srgbClr val="FF0000"/>
                </a:solidFill>
              </a:rPr>
              <a:t>入会は当校ホームページの入会ホームから申し込みいただけます。</a:t>
            </a:r>
            <a:endParaRPr kumimoji="1" lang="en-US" altLang="ja-JP" sz="2600" b="1" dirty="0">
              <a:solidFill>
                <a:srgbClr val="FF0000"/>
              </a:solidFill>
            </a:endParaRPr>
          </a:p>
          <a:p>
            <a:pPr marL="0" indent="0" algn="ctr">
              <a:buNone/>
            </a:pPr>
            <a:r>
              <a:rPr kumimoji="1" lang="ja-JP" altLang="en-US" sz="1900" b="1" dirty="0"/>
              <a:t>入会後は会員グループラインにご招待。</a:t>
            </a:r>
            <a:endParaRPr kumimoji="1" lang="en-US" altLang="ja-JP" sz="1900" b="1" dirty="0"/>
          </a:p>
          <a:p>
            <a:pPr marL="0" indent="0" algn="ctr">
              <a:buNone/>
            </a:pPr>
            <a:r>
              <a:rPr kumimoji="1" lang="ja-JP" altLang="en-US" sz="1900" b="1" dirty="0"/>
              <a:t>詳しくは</a:t>
            </a:r>
            <a:r>
              <a:rPr lang="en-US" altLang="ja-JP" sz="1900" b="1" dirty="0"/>
              <a:t>CC</a:t>
            </a:r>
            <a:r>
              <a:rPr lang="ja-JP" altLang="en-US" sz="1900" b="1" dirty="0"/>
              <a:t>広島ホームページをご覧ください</a:t>
            </a:r>
            <a:endParaRPr kumimoji="1" lang="en-US" altLang="ja-JP" sz="1900" b="1" dirty="0"/>
          </a:p>
          <a:p>
            <a:pPr marL="0" indent="0" algn="ctr">
              <a:buNone/>
            </a:pPr>
            <a:r>
              <a:rPr lang="ja-JP" altLang="en-US" sz="2400" b="1" dirty="0">
                <a:solidFill>
                  <a:schemeClr val="accent6">
                    <a:lumMod val="75000"/>
                  </a:schemeClr>
                </a:solidFill>
                <a:hlinkClick r:id="rId2">
                  <a:extLst>
                    <a:ext uri="{A12FA001-AC4F-418D-AE19-62706E023703}">
                      <ahyp:hlinkClr xmlns:ahyp="http://schemas.microsoft.com/office/drawing/2018/hyperlinkcolor" val="tx"/>
                    </a:ext>
                  </a:extLst>
                </a:hlinkClick>
              </a:rPr>
              <a:t>ホーム</a:t>
            </a:r>
            <a:r>
              <a:rPr lang="ja-JP" altLang="en-US" sz="2400" b="1" dirty="0">
                <a:solidFill>
                  <a:srgbClr val="0563C1"/>
                </a:solidFill>
                <a:hlinkClick r:id="rId2">
                  <a:extLst>
                    <a:ext uri="{A12FA001-AC4F-418D-AE19-62706E023703}">
                      <ahyp:hlinkClr xmlns:ahyp="http://schemas.microsoft.com/office/drawing/2018/hyperlinkcolor" val="tx"/>
                    </a:ext>
                  </a:extLst>
                </a:hlinkClick>
              </a:rPr>
              <a:t> </a:t>
            </a:r>
            <a:r>
              <a:rPr lang="en-US" altLang="ja-JP" sz="2400" b="1" dirty="0">
                <a:solidFill>
                  <a:schemeClr val="accent6">
                    <a:lumMod val="75000"/>
                  </a:schemeClr>
                </a:solidFill>
                <a:hlinkClick r:id="rId2">
                  <a:extLst>
                    <a:ext uri="{A12FA001-AC4F-418D-AE19-62706E023703}">
                      <ahyp:hlinkClr xmlns:ahyp="http://schemas.microsoft.com/office/drawing/2018/hyperlinkcolor" val="tx"/>
                    </a:ext>
                  </a:extLst>
                </a:hlinkClick>
              </a:rPr>
              <a:t>(wixsite.com)</a:t>
            </a:r>
            <a:endParaRPr lang="en-US" altLang="ja-JP" sz="2400" b="1" dirty="0">
              <a:solidFill>
                <a:schemeClr val="accent6">
                  <a:lumMod val="75000"/>
                </a:schemeClr>
              </a:solidFill>
            </a:endParaRPr>
          </a:p>
          <a:p>
            <a:pPr marL="0" indent="0" algn="ctr">
              <a:buNone/>
            </a:pPr>
            <a:r>
              <a:rPr lang="ja-JP" altLang="en-US" sz="2400" b="1" dirty="0">
                <a:solidFill>
                  <a:schemeClr val="accent6">
                    <a:lumMod val="75000"/>
                  </a:schemeClr>
                </a:solidFill>
              </a:rPr>
              <a:t>「</a:t>
            </a:r>
            <a:r>
              <a:rPr lang="en-US" altLang="ja-JP" sz="2400" b="1" dirty="0">
                <a:solidFill>
                  <a:schemeClr val="accent6">
                    <a:lumMod val="75000"/>
                  </a:schemeClr>
                </a:solidFill>
              </a:rPr>
              <a:t>CC</a:t>
            </a:r>
            <a:r>
              <a:rPr lang="ja-JP" altLang="en-US" sz="2400" b="1" dirty="0">
                <a:solidFill>
                  <a:schemeClr val="accent6">
                    <a:lumMod val="75000"/>
                  </a:schemeClr>
                </a:solidFill>
              </a:rPr>
              <a:t>広島駅前校」で検索</a:t>
            </a:r>
            <a:endParaRPr lang="en-US" altLang="ja-JP" dirty="0">
              <a:solidFill>
                <a:schemeClr val="accent6">
                  <a:lumMod val="75000"/>
                </a:schemeClr>
              </a:solidFill>
            </a:endParaRPr>
          </a:p>
          <a:p>
            <a:pPr algn="ctr"/>
            <a:endParaRPr kumimoji="1" lang="en-US" altLang="ja-JP" dirty="0">
              <a:solidFill>
                <a:schemeClr val="accent6">
                  <a:lumMod val="75000"/>
                </a:schemeClr>
              </a:solidFill>
            </a:endParaRPr>
          </a:p>
          <a:p>
            <a:pPr algn="ctr"/>
            <a:endParaRPr lang="en-US" altLang="ja-JP" dirty="0">
              <a:solidFill>
                <a:schemeClr val="accent6">
                  <a:lumMod val="75000"/>
                </a:schemeClr>
              </a:solidFill>
            </a:endParaRPr>
          </a:p>
          <a:p>
            <a:pPr algn="ctr"/>
            <a:endParaRPr kumimoji="1" lang="ja-JP" altLang="en-US" dirty="0">
              <a:solidFill>
                <a:schemeClr val="accent6">
                  <a:lumMod val="75000"/>
                </a:schemeClr>
              </a:solidFill>
            </a:endParaRPr>
          </a:p>
        </p:txBody>
      </p:sp>
      <p:sp>
        <p:nvSpPr>
          <p:cNvPr id="4" name="コンテンツ プレースホルダー 8">
            <a:extLst>
              <a:ext uri="{FF2B5EF4-FFF2-40B4-BE49-F238E27FC236}">
                <a16:creationId xmlns:a16="http://schemas.microsoft.com/office/drawing/2014/main" id="{32312029-4FEB-4317-A72F-73304670768F}"/>
              </a:ext>
            </a:extLst>
          </p:cNvPr>
          <p:cNvSpPr txBox="1">
            <a:spLocks/>
          </p:cNvSpPr>
          <p:nvPr/>
        </p:nvSpPr>
        <p:spPr>
          <a:xfrm>
            <a:off x="355957" y="851483"/>
            <a:ext cx="11537254" cy="2529840"/>
          </a:xfrm>
          <a:prstGeom prst="rect">
            <a:avLst/>
          </a:prstGeom>
          <a:solidFill>
            <a:schemeClr val="accent4">
              <a:lumMod val="20000"/>
              <a:lumOff val="80000"/>
            </a:schemeClr>
          </a:solidFill>
          <a:ln>
            <a:solidFill>
              <a:schemeClr val="accent6">
                <a:lumMod val="60000"/>
                <a:lumOff val="40000"/>
              </a:schemeClr>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en-US" altLang="ja-JP" sz="3000" b="1" dirty="0">
              <a:solidFill>
                <a:srgbClr val="FF0000"/>
              </a:solidFill>
            </a:endParaRPr>
          </a:p>
          <a:p>
            <a:pPr marL="0" indent="0" algn="ctr">
              <a:buFont typeface="Arial" panose="020B0604020202020204" pitchFamily="34" charset="0"/>
              <a:buNone/>
            </a:pPr>
            <a:r>
              <a:rPr lang="en-US" altLang="ja-JP" sz="3000" b="1" dirty="0">
                <a:solidFill>
                  <a:srgbClr val="FF0000"/>
                </a:solidFill>
              </a:rPr>
              <a:t>CC</a:t>
            </a:r>
            <a:r>
              <a:rPr lang="ja-JP" altLang="en-US" sz="3000" b="1" dirty="0">
                <a:solidFill>
                  <a:srgbClr val="FF0000"/>
                </a:solidFill>
              </a:rPr>
              <a:t>広島　協賛入会のご案内</a:t>
            </a:r>
            <a:endParaRPr lang="en-US" altLang="ja-JP" sz="3000" b="1" dirty="0">
              <a:solidFill>
                <a:srgbClr val="FF0000"/>
              </a:solidFill>
            </a:endParaRPr>
          </a:p>
          <a:p>
            <a:pPr marL="0" indent="0" algn="ctr">
              <a:buFont typeface="Arial" panose="020B0604020202020204" pitchFamily="34" charset="0"/>
              <a:buNone/>
            </a:pPr>
            <a:r>
              <a:rPr lang="ja-JP" altLang="en-US" sz="3800" b="1" dirty="0">
                <a:solidFill>
                  <a:schemeClr val="accent6">
                    <a:lumMod val="75000"/>
                  </a:schemeClr>
                </a:solidFill>
              </a:rPr>
              <a:t>国家資格キャリアコンサルタント広島駅前校</a:t>
            </a:r>
            <a:endParaRPr lang="en-US" altLang="ja-JP" sz="3800" b="1" dirty="0">
              <a:solidFill>
                <a:schemeClr val="accent6">
                  <a:lumMod val="75000"/>
                </a:schemeClr>
              </a:solidFill>
            </a:endParaRPr>
          </a:p>
          <a:p>
            <a:pPr marL="0" indent="0" algn="ctr">
              <a:buFont typeface="Arial" panose="020B0604020202020204" pitchFamily="34" charset="0"/>
              <a:buNone/>
            </a:pPr>
            <a:r>
              <a:rPr lang="ja-JP" altLang="en-US" sz="2400" b="1" dirty="0">
                <a:solidFill>
                  <a:srgbClr val="FF0000"/>
                </a:solidFill>
              </a:rPr>
              <a:t>入会金、年間費</a:t>
            </a:r>
            <a:r>
              <a:rPr lang="en-US" altLang="ja-JP" sz="2400" b="1" dirty="0">
                <a:solidFill>
                  <a:srgbClr val="FF0000"/>
                </a:solidFill>
              </a:rPr>
              <a:t>10,000</a:t>
            </a:r>
            <a:r>
              <a:rPr lang="ja-JP" altLang="en-US" sz="2400" b="1" dirty="0">
                <a:solidFill>
                  <a:srgbClr val="FF0000"/>
                </a:solidFill>
              </a:rPr>
              <a:t>円</a:t>
            </a:r>
            <a:endParaRPr lang="en-US" altLang="ja-JP" sz="2400" b="1" dirty="0">
              <a:solidFill>
                <a:srgbClr val="FF0000"/>
              </a:solidFill>
            </a:endParaRPr>
          </a:p>
          <a:p>
            <a:pPr marL="0" indent="0" algn="ctr">
              <a:buNone/>
            </a:pPr>
            <a:r>
              <a:rPr lang="ja-JP" altLang="en-US" sz="2400" b="1" dirty="0"/>
              <a:t>会費は会の運営に充てさせていただきます。通信費・会場費など。</a:t>
            </a:r>
          </a:p>
          <a:p>
            <a:pPr marL="0" indent="0" algn="ctr">
              <a:buFont typeface="Arial" panose="020B0604020202020204" pitchFamily="34" charset="0"/>
              <a:buNone/>
            </a:pPr>
            <a:r>
              <a:rPr lang="ja-JP" altLang="en-US" sz="2400" b="1" dirty="0"/>
              <a:t>入会条件・会の活動に協賛いただける方。紹介者がいる方。</a:t>
            </a:r>
            <a:endParaRPr lang="en-US" altLang="ja-JP" sz="2400" b="1" dirty="0"/>
          </a:p>
        </p:txBody>
      </p:sp>
      <p:sp>
        <p:nvSpPr>
          <p:cNvPr id="2" name="タイトル 1">
            <a:extLst>
              <a:ext uri="{FF2B5EF4-FFF2-40B4-BE49-F238E27FC236}">
                <a16:creationId xmlns:a16="http://schemas.microsoft.com/office/drawing/2014/main" id="{41F51E9C-D320-A607-C28D-F52912F698B4}"/>
              </a:ext>
            </a:extLst>
          </p:cNvPr>
          <p:cNvSpPr txBox="1">
            <a:spLocks/>
          </p:cNvSpPr>
          <p:nvPr/>
        </p:nvSpPr>
        <p:spPr>
          <a:xfrm>
            <a:off x="355957" y="113759"/>
            <a:ext cx="11580430" cy="493885"/>
          </a:xfrm>
          <a:prstGeom prst="rect">
            <a:avLst/>
          </a:prstGeom>
          <a:solidFill>
            <a:srgbClr val="0070C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5" name="タイトル 1">
            <a:extLst>
              <a:ext uri="{FF2B5EF4-FFF2-40B4-BE49-F238E27FC236}">
                <a16:creationId xmlns:a16="http://schemas.microsoft.com/office/drawing/2014/main" id="{4485624D-3BB1-3875-AA09-2F86DDB3F259}"/>
              </a:ext>
            </a:extLst>
          </p:cNvPr>
          <p:cNvSpPr txBox="1">
            <a:spLocks/>
          </p:cNvSpPr>
          <p:nvPr/>
        </p:nvSpPr>
        <p:spPr>
          <a:xfrm>
            <a:off x="355957" y="6220637"/>
            <a:ext cx="11537256" cy="493884"/>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Tree>
    <p:extLst>
      <p:ext uri="{BB962C8B-B14F-4D97-AF65-F5344CB8AC3E}">
        <p14:creationId xmlns:p14="http://schemas.microsoft.com/office/powerpoint/2010/main" val="76520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B486182-480D-1FD2-029A-26E644E0C9F6}"/>
              </a:ext>
            </a:extLst>
          </p:cNvPr>
          <p:cNvSpPr txBox="1"/>
          <p:nvPr/>
        </p:nvSpPr>
        <p:spPr>
          <a:xfrm>
            <a:off x="368794" y="3585733"/>
            <a:ext cx="11445551" cy="1754326"/>
          </a:xfrm>
          <a:prstGeom prst="rect">
            <a:avLst/>
          </a:prstGeom>
          <a:noFill/>
          <a:ln>
            <a:solidFill>
              <a:schemeClr val="accent1"/>
            </a:solidFill>
          </a:ln>
        </p:spPr>
        <p:txBody>
          <a:bodyPr wrap="square">
            <a:spAutoFit/>
          </a:bodyPr>
          <a:lstStyle/>
          <a:p>
            <a:pPr algn="l"/>
            <a:r>
              <a:rPr lang="ja-JP" altLang="en-US" b="1" dirty="0">
                <a:latin typeface="游ゴシック" panose="020B0400000000000000" pitchFamily="50" charset="-128"/>
                <a:ea typeface="BIZ UDPゴシック" panose="020B0400000000000000" pitchFamily="50" charset="-128"/>
                <a:cs typeface="ＭＳ Ｐゴシック" panose="020B0600070205080204" pitchFamily="50" charset="-128"/>
              </a:rPr>
              <a:t>今期</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トピックス</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①村山さん（２月）鳥飼さん（５月）松山さん（６月）石井さん（９月）浦上さん（１０月）５名の新メンバーに入会頂きました。入会頂き誠に有難うございま</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した</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②</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合格率</a:t>
            </a:r>
            <a:r>
              <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15</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％の</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２級技能士</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検定で、</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村中さん、平山さん、松山さんの３名</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が検定合格されました</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③</a:t>
            </a:r>
            <a:r>
              <a:rPr lang="en-US" altLang="ja-JP" b="1" dirty="0">
                <a:latin typeface="游ゴシック" panose="020B0400000000000000" pitchFamily="50" charset="-128"/>
                <a:ea typeface="BIZ UDPゴシック" panose="020B0400000000000000" pitchFamily="50" charset="-128"/>
                <a:cs typeface="ＭＳ Ｐゴシック" panose="020B0600070205080204" pitchFamily="50" charset="-128"/>
              </a:rPr>
              <a:t>CC</a:t>
            </a:r>
            <a:r>
              <a:rPr lang="ja-JP" altLang="en-US" b="1" dirty="0">
                <a:latin typeface="游ゴシック" panose="020B0400000000000000" pitchFamily="50" charset="-128"/>
                <a:ea typeface="BIZ UDPゴシック" panose="020B0400000000000000" pitchFamily="50" charset="-128"/>
                <a:cs typeface="ＭＳ Ｐゴシック" panose="020B0600070205080204" pitchFamily="50" charset="-128"/>
              </a:rPr>
              <a:t>広島は</a:t>
            </a:r>
            <a:r>
              <a:rPr lang="ja-JP"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５周年となります。これまで継続できたことは皆さんとの良い出会いとご支援のお陰です。改めまして有難うございます。これからの引き続き宜しくしくお願い申し上げます。</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7" name="タイトル 1">
            <a:extLst>
              <a:ext uri="{FF2B5EF4-FFF2-40B4-BE49-F238E27FC236}">
                <a16:creationId xmlns:a16="http://schemas.microsoft.com/office/drawing/2014/main" id="{1813E1C9-71F8-3764-6334-D364568DBE28}"/>
              </a:ext>
            </a:extLst>
          </p:cNvPr>
          <p:cNvSpPr txBox="1">
            <a:spLocks/>
          </p:cNvSpPr>
          <p:nvPr/>
        </p:nvSpPr>
        <p:spPr>
          <a:xfrm>
            <a:off x="383063" y="1229168"/>
            <a:ext cx="11659645" cy="65502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游ゴシック" panose="020B0400000000000000" pitchFamily="50" charset="-128"/>
                <a:ea typeface="BIZ UDPゴシック" panose="020B0400000000000000" pitchFamily="50" charset="-128"/>
                <a:cs typeface="ＭＳ Ｐゴシック" panose="020B0600070205080204" pitchFamily="50" charset="-128"/>
              </a:rPr>
              <a:t>２０２４年度</a:t>
            </a:r>
            <a:r>
              <a:rPr lang="ja-JP" altLang="ja-JP" sz="2800" b="1" dirty="0">
                <a:latin typeface="游ゴシック" panose="020B0400000000000000" pitchFamily="50" charset="-128"/>
                <a:ea typeface="BIZ UDPゴシック" panose="020B0400000000000000" pitchFamily="50" charset="-128"/>
                <a:cs typeface="ＭＳ Ｐゴシック" panose="020B0600070205080204" pitchFamily="50" charset="-128"/>
              </a:rPr>
              <a:t>の活動報告＆トピックス＆来期の活動</a:t>
            </a:r>
            <a:r>
              <a:rPr lang="ja-JP" altLang="en-US" sz="2800" b="1" dirty="0">
                <a:latin typeface="游ゴシック" panose="020B0400000000000000" pitchFamily="50" charset="-128"/>
                <a:ea typeface="BIZ UDPゴシック" panose="020B0400000000000000" pitchFamily="50" charset="-128"/>
                <a:cs typeface="ＭＳ Ｐゴシック" panose="020B0600070205080204" pitchFamily="50" charset="-128"/>
              </a:rPr>
              <a:t>について</a:t>
            </a:r>
            <a:br>
              <a:rPr lang="ja-JP" altLang="ja-JP" sz="2800" dirty="0">
                <a:latin typeface="游ゴシック" panose="020B0400000000000000" pitchFamily="50" charset="-128"/>
                <a:ea typeface="游ゴシック" panose="020B0400000000000000" pitchFamily="50" charset="-128"/>
                <a:cs typeface="ＭＳ Ｐゴシック" panose="020B0600070205080204" pitchFamily="50" charset="-128"/>
              </a:rPr>
            </a:br>
            <a:endParaRPr lang="ja-JP" altLang="en-US"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3C40514-E964-8E6A-3368-EB851B086EF2}"/>
              </a:ext>
            </a:extLst>
          </p:cNvPr>
          <p:cNvSpPr txBox="1"/>
          <p:nvPr/>
        </p:nvSpPr>
        <p:spPr>
          <a:xfrm>
            <a:off x="414974" y="1895905"/>
            <a:ext cx="11444708" cy="1569660"/>
          </a:xfrm>
          <a:prstGeom prst="rect">
            <a:avLst/>
          </a:prstGeom>
          <a:noFill/>
        </p:spPr>
        <p:txBody>
          <a:bodyPr wrap="square">
            <a:spAutoFit/>
          </a:bodyPr>
          <a:lstStyle/>
          <a:p>
            <a:pPr algn="l"/>
            <a:r>
              <a:rPr lang="ja-JP" altLang="en-US"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活動報告　</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イベント開催</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上期２１回参加者１５５名　下期１７回参加者１２４名　計イベント開催３９回　参加者２７９名　</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b="1" dirty="0">
                <a:latin typeface="游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別紙参照　</a:t>
            </a:r>
            <a:endParaRPr lang="en-US" altLang="ja-JP" sz="1800" b="1" dirty="0">
              <a:effectLst/>
              <a:latin typeface="游ゴシック" panose="020B0400000000000000" pitchFamily="50" charset="-128"/>
              <a:ea typeface="BIZ UDPゴシック" panose="020B0400000000000000" pitchFamily="50" charset="-128"/>
              <a:cs typeface="ＭＳ Ｐゴシック" panose="020B0600070205080204" pitchFamily="50" charset="-128"/>
            </a:endParaRPr>
          </a:p>
          <a:p>
            <a:endParaRPr lang="en-US" altLang="ja-JP" b="1" dirty="0">
              <a:latin typeface="游ゴシック" panose="020B0400000000000000" pitchFamily="50" charset="-128"/>
              <a:ea typeface="BIZ UDPゴシック" panose="020B0400000000000000" pitchFamily="50" charset="-128"/>
              <a:cs typeface="ＭＳ Ｐゴシック" panose="020B0600070205080204" pitchFamily="50" charset="-128"/>
            </a:endParaRPr>
          </a:p>
          <a:p>
            <a:pPr algn="l"/>
            <a:r>
              <a:rPr lang="ja-JP" altLang="en-US" sz="2400" b="1" dirty="0">
                <a:effectLst/>
                <a:latin typeface="游ゴシック" panose="020B0400000000000000" pitchFamily="50" charset="-128"/>
                <a:ea typeface="BIZ UDPゴシック" panose="020B0400000000000000" pitchFamily="50" charset="-128"/>
                <a:cs typeface="ＭＳ Ｐゴシック" panose="020B0600070205080204" pitchFamily="50" charset="-128"/>
              </a:rPr>
              <a:t>沢山のご参加を誠に有難うございます。</a:t>
            </a:r>
            <a:endParaRPr lang="ja-JP" altLang="ja-JP" sz="2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9" name="タイトル 1">
            <a:extLst>
              <a:ext uri="{FF2B5EF4-FFF2-40B4-BE49-F238E27FC236}">
                <a16:creationId xmlns:a16="http://schemas.microsoft.com/office/drawing/2014/main" id="{2A220939-2D89-10AA-1790-8C8C9F6C5B12}"/>
              </a:ext>
            </a:extLst>
          </p:cNvPr>
          <p:cNvSpPr txBox="1">
            <a:spLocks/>
          </p:cNvSpPr>
          <p:nvPr/>
        </p:nvSpPr>
        <p:spPr>
          <a:xfrm>
            <a:off x="383064" y="325867"/>
            <a:ext cx="11476618" cy="493885"/>
          </a:xfrm>
          <a:prstGeom prst="rect">
            <a:avLst/>
          </a:prstGeom>
          <a:solidFill>
            <a:srgbClr val="0070C0"/>
          </a:solidFill>
          <a:ln>
            <a:solidFill>
              <a:schemeClr val="accent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　国家資格キャリアコンサルタント広島駅前校（</a:t>
            </a:r>
            <a:r>
              <a:rPr lang="en-US" altLang="ja-JP" sz="2000" b="1" dirty="0">
                <a:solidFill>
                  <a:schemeClr val="bg1"/>
                </a:solidFill>
                <a:latin typeface="BIZ UDPゴシック" panose="020B0400000000000000" pitchFamily="50" charset="-128"/>
                <a:ea typeface="BIZ UDPゴシック" panose="020B0400000000000000" pitchFamily="50" charset="-128"/>
              </a:rPr>
              <a:t>CC</a:t>
            </a:r>
            <a:r>
              <a:rPr lang="ja-JP" altLang="en-US" sz="2000" b="1" dirty="0">
                <a:solidFill>
                  <a:schemeClr val="bg1"/>
                </a:solidFill>
                <a:latin typeface="BIZ UDPゴシック" panose="020B0400000000000000" pitchFamily="50" charset="-128"/>
                <a:ea typeface="BIZ UDPゴシック" panose="020B0400000000000000" pitchFamily="50" charset="-128"/>
              </a:rPr>
              <a:t>広島）　　　</a:t>
            </a:r>
          </a:p>
        </p:txBody>
      </p:sp>
      <p:sp>
        <p:nvSpPr>
          <p:cNvPr id="11" name="タイトル 1">
            <a:extLst>
              <a:ext uri="{FF2B5EF4-FFF2-40B4-BE49-F238E27FC236}">
                <a16:creationId xmlns:a16="http://schemas.microsoft.com/office/drawing/2014/main" id="{64C35EB4-F002-0AD7-1635-9380CBF622EA}"/>
              </a:ext>
            </a:extLst>
          </p:cNvPr>
          <p:cNvSpPr txBox="1">
            <a:spLocks/>
          </p:cNvSpPr>
          <p:nvPr/>
        </p:nvSpPr>
        <p:spPr>
          <a:xfrm>
            <a:off x="323459" y="5924082"/>
            <a:ext cx="11536223" cy="432181"/>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無断転載・無断転用を禁止します</a:t>
            </a:r>
          </a:p>
        </p:txBody>
      </p:sp>
      <p:sp>
        <p:nvSpPr>
          <p:cNvPr id="13" name="テキスト ボックス 12">
            <a:extLst>
              <a:ext uri="{FF2B5EF4-FFF2-40B4-BE49-F238E27FC236}">
                <a16:creationId xmlns:a16="http://schemas.microsoft.com/office/drawing/2014/main" id="{5F2776D7-9B8B-3EB2-9D84-0C75DACD2180}"/>
              </a:ext>
            </a:extLst>
          </p:cNvPr>
          <p:cNvSpPr txBox="1"/>
          <p:nvPr/>
        </p:nvSpPr>
        <p:spPr>
          <a:xfrm>
            <a:off x="368794" y="5460227"/>
            <a:ext cx="6096000" cy="369332"/>
          </a:xfrm>
          <a:prstGeom prst="rect">
            <a:avLst/>
          </a:prstGeom>
          <a:noFill/>
        </p:spPr>
        <p:txBody>
          <a:bodyPr wrap="square">
            <a:spAutoFit/>
          </a:bodyPr>
          <a:lstStyle/>
          <a:p>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コメンター　森脇さん、</a:t>
            </a:r>
            <a:r>
              <a:rPr lang="ja-JP" altLang="ja-JP" sz="1800" b="1" dirty="0">
                <a:effectLst/>
                <a:highlight>
                  <a:srgbClr val="00FFFF"/>
                </a:highlight>
                <a:latin typeface="游ゴシック" panose="020B0400000000000000" pitchFamily="50" charset="-128"/>
                <a:ea typeface="BIZ UDPゴシック" panose="020B0400000000000000" pitchFamily="50" charset="-128"/>
                <a:cs typeface="ＭＳ Ｐゴシック" panose="020B0600070205080204" pitchFamily="50" charset="-128"/>
              </a:rPr>
              <a:t>田口さん</a:t>
            </a:r>
            <a:endParaRPr lang="ja-JP" altLang="ja-JP" sz="1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15" name="スライド番号プレースホルダー 14">
            <a:extLst>
              <a:ext uri="{FF2B5EF4-FFF2-40B4-BE49-F238E27FC236}">
                <a16:creationId xmlns:a16="http://schemas.microsoft.com/office/drawing/2014/main" id="{503404A3-21DF-1FBC-0973-85B0CD9ECF2E}"/>
              </a:ext>
            </a:extLst>
          </p:cNvPr>
          <p:cNvSpPr>
            <a:spLocks noGrp="1"/>
          </p:cNvSpPr>
          <p:nvPr>
            <p:ph type="sldNum" sz="quarter" idx="12"/>
          </p:nvPr>
        </p:nvSpPr>
        <p:spPr/>
        <p:txBody>
          <a:bodyPr/>
          <a:lstStyle/>
          <a:p>
            <a:fld id="{2691EF8E-F86E-4CFB-815D-48DEBFD082EC}" type="slidenum">
              <a:rPr kumimoji="1" lang="ja-JP" altLang="en-US" smtClean="0"/>
              <a:t>9</a:t>
            </a:fld>
            <a:endParaRPr kumimoji="1" lang="ja-JP" altLang="en-US"/>
          </a:p>
        </p:txBody>
      </p:sp>
    </p:spTree>
    <p:extLst>
      <p:ext uri="{BB962C8B-B14F-4D97-AF65-F5344CB8AC3E}">
        <p14:creationId xmlns:p14="http://schemas.microsoft.com/office/powerpoint/2010/main" val="3579862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10902</TotalTime>
  <Words>2475</Words>
  <Application>Microsoft Office PowerPoint</Application>
  <PresentationFormat>ワイド画面</PresentationFormat>
  <Paragraphs>275</Paragraphs>
  <Slides>21</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BIZ UDPゴシック</vt:lpstr>
      <vt:lpstr>BIZ UDゴシック</vt:lpstr>
      <vt:lpstr>ＭＳ Ｐゴシック</vt:lpstr>
      <vt:lpstr>ＭＳ ゴシック</vt:lpstr>
      <vt:lpstr>游ゴシック</vt:lpstr>
      <vt:lpstr>游ゴシック Light</vt:lpstr>
      <vt:lpstr>游明朝</vt:lpstr>
      <vt:lpstr>Arial</vt:lpstr>
      <vt:lpstr>Office テーマ</vt:lpstr>
      <vt:lpstr>CC広島納会＆忘年会　オフ・オンライン開催　 11/24（日）　 １０：００～１２：００　 ひろぎんキャリア共創センター</vt:lpstr>
      <vt:lpstr>タイムテーブル（予定）　＊配布資料のページ数の順番と、共有画面の順番と相違があります。</vt:lpstr>
      <vt:lpstr>PowerPoint プレゼンテーション</vt:lpstr>
      <vt:lpstr>はじめに　ご挨拶 今期の活動報告＆トピックス＆来期の活動について </vt:lpstr>
      <vt:lpstr>CC広島駅前校紹介　通称CC広島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前回イベント振り返り＆参加者コメント</vt:lpstr>
      <vt:lpstr>前回イベント振り返り＆参加者コメント</vt:lpstr>
      <vt:lpstr>前回イベント振り返り＆参加者コメント</vt:lpstr>
      <vt:lpstr>レビューお待ちしています！ </vt:lpstr>
      <vt:lpstr>前回イベント振り返り＆参加者コメント</vt:lpstr>
      <vt:lpstr>PowerPoint プレゼンテーション</vt:lpstr>
      <vt:lpstr>一旦まとめ　 ここまでの振り返り＆参加者コメント</vt:lpstr>
      <vt:lpstr>PowerPoint プレゼンテーション</vt:lpstr>
      <vt:lpstr>ペアワーク！　グループ分け　①②、③④、⑤⑥、⑦⑧、⑨オンライン </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森重 哲治郎</dc:creator>
  <cp:lastModifiedBy>哲治郎 森重</cp:lastModifiedBy>
  <cp:revision>310</cp:revision>
  <cp:lastPrinted>2024-11-21T09:36:52Z</cp:lastPrinted>
  <dcterms:created xsi:type="dcterms:W3CDTF">2023-02-28T02:35:09Z</dcterms:created>
  <dcterms:modified xsi:type="dcterms:W3CDTF">2025-01-16T13:48:05Z</dcterms:modified>
</cp:coreProperties>
</file>